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16"/>
  </p:notesMasterIdLst>
  <p:sldIdLst>
    <p:sldId id="277" r:id="rId2"/>
    <p:sldId id="261" r:id="rId3"/>
    <p:sldId id="1198" r:id="rId4"/>
    <p:sldId id="1199" r:id="rId5"/>
    <p:sldId id="1200" r:id="rId6"/>
    <p:sldId id="1197" r:id="rId7"/>
    <p:sldId id="1202" r:id="rId8"/>
    <p:sldId id="1203" r:id="rId9"/>
    <p:sldId id="1204" r:id="rId10"/>
    <p:sldId id="1205" r:id="rId11"/>
    <p:sldId id="1206" r:id="rId12"/>
    <p:sldId id="1207" r:id="rId13"/>
    <p:sldId id="1208" r:id="rId14"/>
    <p:sldId id="120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E6AB886-A9CC-6D46-86F8-40EE85304B64}">
          <p14:sldIdLst>
            <p14:sldId id="277"/>
            <p14:sldId id="261"/>
            <p14:sldId id="1198"/>
            <p14:sldId id="1199"/>
            <p14:sldId id="1200"/>
            <p14:sldId id="1197"/>
            <p14:sldId id="1202"/>
            <p14:sldId id="1203"/>
            <p14:sldId id="1204"/>
            <p14:sldId id="1205"/>
            <p14:sldId id="1206"/>
            <p14:sldId id="1207"/>
            <p14:sldId id="1208"/>
            <p14:sldId id="120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66"/>
    <p:restoredTop sz="91242"/>
  </p:normalViewPr>
  <p:slideViewPr>
    <p:cSldViewPr snapToGrid="0" snapToObjects="1">
      <p:cViewPr varScale="1">
        <p:scale>
          <a:sx n="94" d="100"/>
          <a:sy n="94" d="100"/>
        </p:scale>
        <p:origin x="9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083FCF-FAAD-5847-A06D-D3BB7F534703}" type="datetimeFigureOut">
              <a:rPr lang="en-US" smtClean="0"/>
              <a:t>5/10/21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3C9E61-D463-B34E-8FF8-1E66C4D09F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849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0382759" y="-42335"/>
            <a:ext cx="3585302" cy="6900335"/>
            <a:chOff x="8932333" y="-42335"/>
            <a:chExt cx="3585302" cy="6900335"/>
          </a:xfrm>
        </p:grpSpPr>
        <p:sp>
          <p:nvSpPr>
            <p:cNvPr id="24" name="Rectangle 23"/>
            <p:cNvSpPr/>
            <p:nvPr/>
          </p:nvSpPr>
          <p:spPr>
            <a:xfrm>
              <a:off x="9510286" y="-42335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927426" y="-25401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10018450" y="-8467"/>
              <a:ext cx="217037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09881" y="2919775"/>
            <a:ext cx="7766936" cy="1077764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26847" y="4165133"/>
            <a:ext cx="7766936" cy="1096899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20" name="Picture 6">
            <a:extLst>
              <a:ext uri="{FF2B5EF4-FFF2-40B4-BE49-F238E27FC236}">
                <a16:creationId xmlns:a16="http://schemas.microsoft.com/office/drawing/2014/main" id="{BF467F5D-BA28-47E0-9FD0-17EED436084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461" y="932604"/>
            <a:ext cx="6143078" cy="1927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FB8B153-9F5A-49D8-BAFD-526D2DCB2B28}"/>
              </a:ext>
            </a:extLst>
          </p:cNvPr>
          <p:cNvGrpSpPr/>
          <p:nvPr userDrawn="1"/>
        </p:nvGrpSpPr>
        <p:grpSpPr>
          <a:xfrm rot="10800000">
            <a:off x="-1853375" y="-8467"/>
            <a:ext cx="3585302" cy="6900335"/>
            <a:chOff x="8932333" y="-42335"/>
            <a:chExt cx="3585302" cy="6900335"/>
          </a:xfrm>
        </p:grpSpPr>
        <p:sp>
          <p:nvSpPr>
            <p:cNvPr id="23" name="Rectangle 23">
              <a:extLst>
                <a:ext uri="{FF2B5EF4-FFF2-40B4-BE49-F238E27FC236}">
                  <a16:creationId xmlns:a16="http://schemas.microsoft.com/office/drawing/2014/main" id="{11BEEF1E-D286-426F-A57C-CA11611C83B0}"/>
                </a:ext>
              </a:extLst>
            </p:cNvPr>
            <p:cNvSpPr/>
            <p:nvPr/>
          </p:nvSpPr>
          <p:spPr>
            <a:xfrm>
              <a:off x="9510286" y="-42335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5">
              <a:extLst>
                <a:ext uri="{FF2B5EF4-FFF2-40B4-BE49-F238E27FC236}">
                  <a16:creationId xmlns:a16="http://schemas.microsoft.com/office/drawing/2014/main" id="{42A11309-30FF-4434-8CDF-E494635C68DC}"/>
                </a:ext>
              </a:extLst>
            </p:cNvPr>
            <p:cNvSpPr/>
            <p:nvPr/>
          </p:nvSpPr>
          <p:spPr>
            <a:xfrm>
              <a:off x="9927426" y="-25401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Isosceles Triangle 32">
              <a:extLst>
                <a:ext uri="{FF2B5EF4-FFF2-40B4-BE49-F238E27FC236}">
                  <a16:creationId xmlns:a16="http://schemas.microsoft.com/office/drawing/2014/main" id="{62A5D1B4-F7DD-4683-8111-B4873A1EDA24}"/>
                </a:ext>
              </a:extLst>
            </p:cNvPr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Rectangle 27">
              <a:extLst>
                <a:ext uri="{FF2B5EF4-FFF2-40B4-BE49-F238E27FC236}">
                  <a16:creationId xmlns:a16="http://schemas.microsoft.com/office/drawing/2014/main" id="{8BDFE8A0-CACD-48E9-B754-229B4B013A8C}"/>
                </a:ext>
              </a:extLst>
            </p:cNvPr>
            <p:cNvSpPr/>
            <p:nvPr/>
          </p:nvSpPr>
          <p:spPr>
            <a:xfrm>
              <a:off x="10018450" y="-8467"/>
              <a:ext cx="217037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dirty="0"/>
            </a:p>
          </p:txBody>
        </p:sp>
        <p:sp>
          <p:nvSpPr>
            <p:cNvPr id="35" name="Rectangle 28">
              <a:extLst>
                <a:ext uri="{FF2B5EF4-FFF2-40B4-BE49-F238E27FC236}">
                  <a16:creationId xmlns:a16="http://schemas.microsoft.com/office/drawing/2014/main" id="{6F74F7C9-4970-4871-8E54-760DF32D6272}"/>
                </a:ext>
              </a:extLst>
            </p:cNvPr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1800743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4D17A546-0033-446A-82B1-91DD552769F6}" type="datetimeFigureOut">
              <a:rPr lang="en-US" smtClean="0"/>
              <a:t>5/10/21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E5B79B5A-EA3B-4FE4-BFEB-8CA24FF3B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57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4D17A546-0033-446A-82B1-91DD552769F6}" type="datetimeFigureOut">
              <a:rPr lang="en-US" smtClean="0"/>
              <a:t>5/10/21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E5B79B5A-EA3B-4FE4-BFEB-8CA24FF3B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673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4D17A546-0033-446A-82B1-91DD552769F6}" type="datetimeFigureOut">
              <a:rPr lang="en-US" smtClean="0"/>
              <a:t>5/10/21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E5B79B5A-EA3B-4FE4-BFEB-8CA24FF3BCB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17207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4D17A546-0033-446A-82B1-91DD552769F6}" type="datetimeFigureOut">
              <a:rPr lang="en-US" smtClean="0"/>
              <a:t>5/10/21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E5B79B5A-EA3B-4FE4-BFEB-8CA24FF3B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705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4D17A546-0033-446A-82B1-91DD552769F6}" type="datetimeFigureOut">
              <a:rPr lang="en-US" smtClean="0"/>
              <a:t>5/10/21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E5B79B5A-EA3B-4FE4-BFEB-8CA24FF3BCB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126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4D17A546-0033-446A-82B1-91DD552769F6}" type="datetimeFigureOut">
              <a:rPr lang="en-US" smtClean="0"/>
              <a:t>5/10/21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E5B79B5A-EA3B-4FE4-BFEB-8CA24FF3B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000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634" y="120229"/>
            <a:ext cx="8596668" cy="1320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2634" y="1800809"/>
            <a:ext cx="8596668" cy="388077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4D17A546-0033-446A-82B1-91DD552769F6}" type="datetimeFigureOut">
              <a:rPr lang="en-US" smtClean="0"/>
              <a:t>5/10/21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E5B79B5A-EA3B-4FE4-BFEB-8CA24FF3B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04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  <a:prstGeom prst="rect">
            <a:avLst/>
          </a:prstGeo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4D17A546-0033-446A-82B1-91DD552769F6}" type="datetimeFigureOut">
              <a:rPr lang="en-US" smtClean="0"/>
              <a:t>5/10/21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E5B79B5A-EA3B-4FE4-BFEB-8CA24FF3B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561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634" y="961841"/>
            <a:ext cx="8596668" cy="13208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2634" y="2282641"/>
            <a:ext cx="8596668" cy="38807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2594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4D17A546-0033-446A-82B1-91DD552769F6}" type="datetimeFigureOut">
              <a:rPr lang="en-US" smtClean="0"/>
              <a:t>5/10/21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E5B79B5A-EA3B-4FE4-BFEB-8CA24FF3B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551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72243-9041-45C0-9718-07022B7F9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76612" y="2947722"/>
            <a:ext cx="8596668" cy="1320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5BB75D-8184-4990-9BB1-A646684B0B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4D17A546-0033-446A-82B1-91DD552769F6}" type="datetimeFigureOut">
              <a:rPr lang="en-US" smtClean="0"/>
              <a:t>5/10/21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89BD8B-0ECB-4191-9504-F6C60F157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517B2E-F540-42BD-9300-BDF10FA59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E5B79B5A-EA3B-4FE4-BFEB-8CA24FF3B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80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74422"/>
            <a:ext cx="8596668" cy="1320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4D17A546-0033-446A-82B1-91DD552769F6}" type="datetimeFigureOut">
              <a:rPr lang="en-US" smtClean="0"/>
              <a:t>5/10/21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E5B79B5A-EA3B-4FE4-BFEB-8CA24FF3B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559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745" y="552052"/>
            <a:ext cx="8596668" cy="1320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4D17A546-0033-446A-82B1-91DD552769F6}" type="datetimeFigureOut">
              <a:rPr lang="en-US" smtClean="0"/>
              <a:t>5/10/21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E5B79B5A-EA3B-4FE4-BFEB-8CA24FF3B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74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4D17A546-0033-446A-82B1-91DD552769F6}" type="datetimeFigureOut">
              <a:rPr lang="en-US" smtClean="0"/>
              <a:t>5/10/21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E5B79B5A-EA3B-4FE4-BFEB-8CA24FF3B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14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4D17A546-0033-446A-82B1-91DD552769F6}" type="datetimeFigureOut">
              <a:rPr lang="en-US" smtClean="0"/>
              <a:t>5/10/21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E5B79B5A-EA3B-4FE4-BFEB-8CA24FF3B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584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/>
          <a:lstStyle/>
          <a:p>
            <a:fld id="{4D17A546-0033-446A-82B1-91DD552769F6}" type="datetimeFigureOut">
              <a:rPr lang="en-US" smtClean="0"/>
              <a:t>5/10/21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/>
          <a:lstStyle/>
          <a:p>
            <a:fld id="{E5B79B5A-EA3B-4FE4-BFEB-8CA24FF3B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36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6">
            <a:extLst>
              <a:ext uri="{FF2B5EF4-FFF2-40B4-BE49-F238E27FC236}">
                <a16:creationId xmlns:a16="http://schemas.microsoft.com/office/drawing/2014/main" id="{D1857A00-099A-4711-BA5B-03DCCB9337F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19723" y="214048"/>
            <a:ext cx="2170113" cy="68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4">
            <a:extLst>
              <a:ext uri="{FF2B5EF4-FFF2-40B4-BE49-F238E27FC236}">
                <a16:creationId xmlns:a16="http://schemas.microsoft.com/office/drawing/2014/main" id="{24972F45-241A-47A1-B2C6-2C9A8790114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2634" y="9736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5" name="Rectangle 27">
            <a:extLst>
              <a:ext uri="{FF2B5EF4-FFF2-40B4-BE49-F238E27FC236}">
                <a16:creationId xmlns:a16="http://schemas.microsoft.com/office/drawing/2014/main" id="{43123344-7A59-4996-B365-532EF61ECF69}"/>
              </a:ext>
            </a:extLst>
          </p:cNvPr>
          <p:cNvSpPr/>
          <p:nvPr/>
        </p:nvSpPr>
        <p:spPr>
          <a:xfrm rot="5400000">
            <a:off x="4148210" y="-1185789"/>
            <a:ext cx="681038" cy="15406542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FC03AD-220B-4CA5-8C3B-C0145597B997}"/>
              </a:ext>
            </a:extLst>
          </p:cNvPr>
          <p:cNvSpPr txBox="1"/>
          <p:nvPr userDrawn="1"/>
        </p:nvSpPr>
        <p:spPr>
          <a:xfrm>
            <a:off x="3941123" y="6559144"/>
            <a:ext cx="135273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0" i="1" kern="1200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rPr>
              <a:t>“Responding effectively and equitably to the impacts of climate change on human health, infrastructure and natural systems”</a:t>
            </a:r>
            <a:endParaRPr lang="en-US" sz="11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158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arccacalifornia.org/2021-legislative-tracker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limateurope.e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thehill.com/" TargetMode="External"/><Relationship Id="rId2" Type="http://schemas.openxmlformats.org/officeDocument/2006/relationships/hyperlink" Target="https://thehill.com/opinion/energy-environment/550511-escalating-climate-risks-will-outpace-climate-services-without#bottom-story-socials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601E3-8BC5-4881-B949-7FFB6B0B3E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670" y="3300062"/>
            <a:ext cx="11158330" cy="2097742"/>
          </a:xfrm>
        </p:spPr>
        <p:txBody>
          <a:bodyPr/>
          <a:lstStyle/>
          <a:p>
            <a:r>
              <a:rPr lang="en-US" sz="4800" dirty="0"/>
              <a:t>BayCAN Spring </a:t>
            </a:r>
            <a:r>
              <a:rPr lang="en-US" sz="4800"/>
              <a:t>All-Region Meeting</a:t>
            </a:r>
            <a:br>
              <a:rPr lang="en-US" sz="4800" dirty="0"/>
            </a:br>
            <a:r>
              <a:rPr lang="en-US" sz="4800" dirty="0"/>
              <a:t>May 5, 2021</a:t>
            </a:r>
            <a:br>
              <a:rPr lang="en-US" sz="4800" dirty="0"/>
            </a:br>
            <a:r>
              <a:rPr lang="en-US" sz="4800" dirty="0"/>
              <a:t>9:00 am – Noon</a:t>
            </a:r>
          </a:p>
        </p:txBody>
      </p:sp>
    </p:spTree>
    <p:extLst>
      <p:ext uri="{BB962C8B-B14F-4D97-AF65-F5344CB8AC3E}">
        <p14:creationId xmlns:p14="http://schemas.microsoft.com/office/powerpoint/2010/main" val="74409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0BFE5-F545-4FFE-A7CD-DA2ADBE41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780" y="913715"/>
            <a:ext cx="9846733" cy="1320800"/>
          </a:xfrm>
        </p:spPr>
        <p:txBody>
          <a:bodyPr/>
          <a:lstStyle/>
          <a:p>
            <a:r>
              <a:rPr lang="en-US" dirty="0"/>
              <a:t>Questions climate services answer include: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99203-EF4F-4F7C-87ED-0CF51DE6E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706" y="1758713"/>
            <a:ext cx="9960587" cy="3880773"/>
          </a:xfrm>
        </p:spPr>
        <p:txBody>
          <a:bodyPr/>
          <a:lstStyle/>
          <a:p>
            <a:r>
              <a:rPr lang="en-US" sz="2400" dirty="0"/>
              <a:t>What constitutes best available actionable science today?</a:t>
            </a:r>
          </a:p>
          <a:p>
            <a:r>
              <a:rPr lang="en-US" sz="2400" dirty="0"/>
              <a:t>What key uncertainties are important to understand?</a:t>
            </a:r>
          </a:p>
          <a:p>
            <a:r>
              <a:rPr lang="en-US" sz="2400" dirty="0"/>
              <a:t>What are the strengths and weaknesses of the dizzying array of tools available to adaptation practitioners?</a:t>
            </a:r>
          </a:p>
          <a:p>
            <a:r>
              <a:rPr lang="en-US" sz="2400" dirty="0"/>
              <a:t>Emerging observations, modelling, and projections – have they changed what we understand about the future?</a:t>
            </a:r>
          </a:p>
          <a:p>
            <a:r>
              <a:rPr lang="en-US" sz="2400" dirty="0"/>
              <a:t>What progress have we made in understanding the toughest but most impactful future conditions to predict, i.e. extreme events?</a:t>
            </a:r>
          </a:p>
          <a:p>
            <a:r>
              <a:rPr lang="en-US" sz="2400" dirty="0"/>
              <a:t>What progress have we made in acting under uncertainty?</a:t>
            </a:r>
          </a:p>
          <a:p>
            <a:r>
              <a:rPr lang="en-US" sz="2400" dirty="0"/>
              <a:t>Etc. . . </a:t>
            </a:r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66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50CFB-05E8-41E4-ACB0-9B2FD776C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639" y="240633"/>
            <a:ext cx="2276959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FY21-22 Program Plan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702E619-600A-4024-B063-22A8520504E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113071" y="224592"/>
          <a:ext cx="7645561" cy="6356313"/>
        </p:xfrm>
        <a:graphic>
          <a:graphicData uri="http://schemas.openxmlformats.org/drawingml/2006/table">
            <a:tbl>
              <a:tblPr/>
              <a:tblGrid>
                <a:gridCol w="260053">
                  <a:extLst>
                    <a:ext uri="{9D8B030D-6E8A-4147-A177-3AD203B41FA5}">
                      <a16:colId xmlns:a16="http://schemas.microsoft.com/office/drawing/2014/main" val="1419018944"/>
                    </a:ext>
                  </a:extLst>
                </a:gridCol>
                <a:gridCol w="425828">
                  <a:extLst>
                    <a:ext uri="{9D8B030D-6E8A-4147-A177-3AD203B41FA5}">
                      <a16:colId xmlns:a16="http://schemas.microsoft.com/office/drawing/2014/main" val="1139624106"/>
                    </a:ext>
                  </a:extLst>
                </a:gridCol>
                <a:gridCol w="1506250">
                  <a:extLst>
                    <a:ext uri="{9D8B030D-6E8A-4147-A177-3AD203B41FA5}">
                      <a16:colId xmlns:a16="http://schemas.microsoft.com/office/drawing/2014/main" val="3849888298"/>
                    </a:ext>
                  </a:extLst>
                </a:gridCol>
                <a:gridCol w="363113">
                  <a:extLst>
                    <a:ext uri="{9D8B030D-6E8A-4147-A177-3AD203B41FA5}">
                      <a16:colId xmlns:a16="http://schemas.microsoft.com/office/drawing/2014/main" val="3372951357"/>
                    </a:ext>
                  </a:extLst>
                </a:gridCol>
                <a:gridCol w="312682">
                  <a:extLst>
                    <a:ext uri="{9D8B030D-6E8A-4147-A177-3AD203B41FA5}">
                      <a16:colId xmlns:a16="http://schemas.microsoft.com/office/drawing/2014/main" val="2738594803"/>
                    </a:ext>
                  </a:extLst>
                </a:gridCol>
                <a:gridCol w="302595">
                  <a:extLst>
                    <a:ext uri="{9D8B030D-6E8A-4147-A177-3AD203B41FA5}">
                      <a16:colId xmlns:a16="http://schemas.microsoft.com/office/drawing/2014/main" val="3166050036"/>
                    </a:ext>
                  </a:extLst>
                </a:gridCol>
                <a:gridCol w="1523060">
                  <a:extLst>
                    <a:ext uri="{9D8B030D-6E8A-4147-A177-3AD203B41FA5}">
                      <a16:colId xmlns:a16="http://schemas.microsoft.com/office/drawing/2014/main" val="1853788363"/>
                    </a:ext>
                  </a:extLst>
                </a:gridCol>
                <a:gridCol w="433720">
                  <a:extLst>
                    <a:ext uri="{9D8B030D-6E8A-4147-A177-3AD203B41FA5}">
                      <a16:colId xmlns:a16="http://schemas.microsoft.com/office/drawing/2014/main" val="1040444487"/>
                    </a:ext>
                  </a:extLst>
                </a:gridCol>
                <a:gridCol w="312682">
                  <a:extLst>
                    <a:ext uri="{9D8B030D-6E8A-4147-A177-3AD203B41FA5}">
                      <a16:colId xmlns:a16="http://schemas.microsoft.com/office/drawing/2014/main" val="1346170495"/>
                    </a:ext>
                  </a:extLst>
                </a:gridCol>
                <a:gridCol w="336215">
                  <a:extLst>
                    <a:ext uri="{9D8B030D-6E8A-4147-A177-3AD203B41FA5}">
                      <a16:colId xmlns:a16="http://schemas.microsoft.com/office/drawing/2014/main" val="510181654"/>
                    </a:ext>
                  </a:extLst>
                </a:gridCol>
                <a:gridCol w="1465903">
                  <a:extLst>
                    <a:ext uri="{9D8B030D-6E8A-4147-A177-3AD203B41FA5}">
                      <a16:colId xmlns:a16="http://schemas.microsoft.com/office/drawing/2014/main" val="1017927521"/>
                    </a:ext>
                  </a:extLst>
                </a:gridCol>
                <a:gridCol w="403460">
                  <a:extLst>
                    <a:ext uri="{9D8B030D-6E8A-4147-A177-3AD203B41FA5}">
                      <a16:colId xmlns:a16="http://schemas.microsoft.com/office/drawing/2014/main" val="2703125202"/>
                    </a:ext>
                  </a:extLst>
                </a:gridCol>
              </a:tblGrid>
              <a:tr h="433775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BayCAN 2021-2022 Program Plan </a:t>
                      </a: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328787"/>
                  </a:ext>
                </a:extLst>
              </a:tr>
              <a:tr h="280825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Objectives:</a:t>
                      </a: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987141"/>
                  </a:ext>
                </a:extLst>
              </a:tr>
              <a:tr h="158159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Respond to the growing urgency and activity in equitable climate adaptation and regional collaboration</a:t>
                      </a: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Respond to member demand for information, networking, and development and sharing of best practices</a:t>
                      </a: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3.Build on BayCAN's success to date by enhancing and expanding upon existing work where feasible</a:t>
                      </a: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158915"/>
                  </a:ext>
                </a:extLst>
              </a:tr>
              <a:tr h="561467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974375"/>
                  </a:ext>
                </a:extLst>
              </a:tr>
              <a:tr h="324229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Activities:</a:t>
                      </a: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062118"/>
                  </a:ext>
                </a:extLst>
              </a:tr>
              <a:tr h="280825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304889"/>
                  </a:ext>
                </a:extLst>
              </a:tr>
              <a:tr h="648455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Services</a:t>
                      </a:r>
                    </a:p>
                  </a:txBody>
                  <a:tcPr marL="5496" marR="5496" marT="5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Programs</a:t>
                      </a:r>
                    </a:p>
                  </a:txBody>
                  <a:tcPr marL="5496" marR="5496" marT="5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Learning Networks</a:t>
                      </a:r>
                    </a:p>
                  </a:txBody>
                  <a:tcPr marL="5496" marR="5496" marT="5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079660"/>
                  </a:ext>
                </a:extLst>
              </a:tr>
              <a:tr h="221425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265532"/>
                  </a:ext>
                </a:extLst>
              </a:tr>
              <a:tr h="189793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Regional Meetings</a:t>
                      </a: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Equity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Peer-to-Peer Networks</a:t>
                      </a: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609354"/>
                  </a:ext>
                </a:extLst>
              </a:tr>
              <a:tr h="806615">
                <a:tc>
                  <a:txBody>
                    <a:bodyPr/>
                    <a:lstStyle/>
                    <a:p>
                      <a:pPr algn="ct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Hold quarterly half-day  ZOOM meetings including networking, expert speakers and info sharing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Advance Bay Area work to center equity in adaptation planning through consultations, resources, training, and networking services.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Establish two peer-to-peer networks — Counties  and Water Districts — for networking, info sharing and problem solving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87324"/>
                  </a:ext>
                </a:extLst>
              </a:tr>
              <a:tr h="197701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757583"/>
                  </a:ext>
                </a:extLst>
              </a:tr>
              <a:tr h="189793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Consultations</a:t>
                      </a: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Climate Science Services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Emerging Hot Topics</a:t>
                      </a: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652005"/>
                  </a:ext>
                </a:extLst>
              </a:tr>
              <a:tr h="790799">
                <a:tc>
                  <a:txBody>
                    <a:bodyPr/>
                    <a:lstStyle/>
                    <a:p>
                      <a:pPr algn="ct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 quarterly phone or Zoom calls with each member to ID needs, provide resources and make referrals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 assistance to members seeking actionable  science  for planning. Form a Bay Area Science Advisory Panel.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Facilitate ad hoc groups of BayCAN members to help them prepare for the Heat and Fire seasons for 2021 and 2022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041773"/>
                  </a:ext>
                </a:extLst>
              </a:tr>
              <a:tr h="189055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637593"/>
                  </a:ext>
                </a:extLst>
              </a:tr>
              <a:tr h="189793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 Hub</a:t>
                      </a: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Government Engagement</a:t>
                      </a: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Learning Networks TBD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068550"/>
                  </a:ext>
                </a:extLst>
              </a:tr>
              <a:tr h="893604">
                <a:tc>
                  <a:txBody>
                    <a:bodyPr/>
                    <a:lstStyle/>
                    <a:p>
                      <a:pPr algn="ct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 the BayCAN communictions hub — www.BayCANadapt.org, BayCAN Newsletter, Project Map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conjunction with statewide ARCCA, advocate for increased adaptation funding and supportive programs 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Create additional learning networks based on member demand and budget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530799"/>
                  </a:ext>
                </a:extLst>
              </a:tr>
            </a:tbl>
          </a:graphicData>
        </a:graphic>
      </p:graphicFrame>
      <p:sp>
        <p:nvSpPr>
          <p:cNvPr id="3" name="Oval 2">
            <a:extLst>
              <a:ext uri="{FF2B5EF4-FFF2-40B4-BE49-F238E27FC236}">
                <a16:creationId xmlns:a16="http://schemas.microsoft.com/office/drawing/2014/main" id="{A1653E02-B74E-45B9-B40F-036752EC671E}"/>
              </a:ext>
            </a:extLst>
          </p:cNvPr>
          <p:cNvSpPr/>
          <p:nvPr/>
        </p:nvSpPr>
        <p:spPr>
          <a:xfrm>
            <a:off x="4546170" y="4075511"/>
            <a:ext cx="3099660" cy="139484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7567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60BFE5-F545-4FFE-A7CD-DA2ADBE41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8780" y="849547"/>
            <a:ext cx="10651957" cy="1320800"/>
          </a:xfrm>
        </p:spPr>
        <p:txBody>
          <a:bodyPr>
            <a:normAutofit/>
          </a:bodyPr>
          <a:lstStyle/>
          <a:p>
            <a:r>
              <a:rPr lang="en-US" sz="3200" dirty="0"/>
              <a:t>The BayCAN Climate Science Service Program (2021-22)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99203-EF4F-4F7C-87ED-0CF51DE6E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706" y="1614336"/>
            <a:ext cx="9960587" cy="5243664"/>
          </a:xfrm>
        </p:spPr>
        <p:txBody>
          <a:bodyPr/>
          <a:lstStyle/>
          <a:p>
            <a:r>
              <a:rPr lang="en-US" sz="2400" u="sng" dirty="0"/>
              <a:t>Workshop</a:t>
            </a:r>
            <a:r>
              <a:rPr lang="en-US" sz="2400" dirty="0"/>
              <a:t>(s) bringing together BayCAN members, UC Berkeley and other interested parties and experts:</a:t>
            </a:r>
          </a:p>
          <a:p>
            <a:pPr lvl="1"/>
            <a:r>
              <a:rPr lang="en-US" sz="2200" dirty="0"/>
              <a:t>Develop goals and practice for a Bay Area climate science service</a:t>
            </a:r>
          </a:p>
          <a:p>
            <a:pPr lvl="1"/>
            <a:r>
              <a:rPr lang="en-US" sz="2200" dirty="0"/>
              <a:t>Identify Bay Area climate science service needs</a:t>
            </a:r>
          </a:p>
          <a:p>
            <a:pPr lvl="1"/>
            <a:r>
              <a:rPr lang="en-US" sz="2200" dirty="0"/>
              <a:t>Outline possible implementation and funding options</a:t>
            </a:r>
          </a:p>
          <a:p>
            <a:pPr lvl="2"/>
            <a:r>
              <a:rPr lang="en-US" sz="2000" dirty="0"/>
              <a:t>First workshop: June</a:t>
            </a:r>
          </a:p>
          <a:p>
            <a:pPr lvl="2"/>
            <a:r>
              <a:rPr lang="en-US" sz="2000" dirty="0"/>
              <a:t>Second workshop: July</a:t>
            </a:r>
          </a:p>
          <a:p>
            <a:r>
              <a:rPr lang="en-US" sz="2400" u="sng" dirty="0"/>
              <a:t>Convene</a:t>
            </a:r>
            <a:r>
              <a:rPr lang="en-US" sz="2400" dirty="0"/>
              <a:t> internal BayCAN group cohort(s) identified to explore key issues and provide actionable information that meets member needs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437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37EFA-218F-43CB-A39C-E4C727E99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634" y="315781"/>
            <a:ext cx="8596668" cy="5458002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POLL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E9F481A-B6A6-234E-B97A-0B47939C5FED}"/>
              </a:ext>
            </a:extLst>
          </p:cNvPr>
          <p:cNvSpPr/>
          <p:nvPr/>
        </p:nvSpPr>
        <p:spPr>
          <a:xfrm>
            <a:off x="1319349" y="1371600"/>
            <a:ext cx="954894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Which of these subjects would you likely be most interested in discussing with our experts (pick 2):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Extreme precipitation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Sea level rise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Storm surge (coastal)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Heat waves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Wildfire and smoke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Ecosystem/species/vegetation changes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Water supply and drought</a:t>
            </a:r>
          </a:p>
        </p:txBody>
      </p:sp>
    </p:spTree>
    <p:extLst>
      <p:ext uri="{BB962C8B-B14F-4D97-AF65-F5344CB8AC3E}">
        <p14:creationId xmlns:p14="http://schemas.microsoft.com/office/powerpoint/2010/main" val="6589596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601E3-8BC5-4881-B949-7FFB6B0B3E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670" y="3300062"/>
            <a:ext cx="11158330" cy="2097742"/>
          </a:xfrm>
        </p:spPr>
        <p:txBody>
          <a:bodyPr/>
          <a:lstStyle/>
          <a:p>
            <a:r>
              <a:rPr lang="en-US" sz="4800" dirty="0"/>
              <a:t>BayCAN Spring All-Region  Meeting</a:t>
            </a:r>
            <a:br>
              <a:rPr lang="en-US" sz="4800" dirty="0"/>
            </a:br>
            <a:r>
              <a:rPr lang="en-US" sz="4800" dirty="0"/>
              <a:t>May 5, 2021</a:t>
            </a:r>
            <a:br>
              <a:rPr lang="en-US" sz="4800" dirty="0"/>
            </a:br>
            <a:r>
              <a:rPr lang="en-US" sz="4800" dirty="0"/>
              <a:t>9:00 am – Noon</a:t>
            </a:r>
          </a:p>
        </p:txBody>
      </p:sp>
    </p:spTree>
    <p:extLst>
      <p:ext uri="{BB962C8B-B14F-4D97-AF65-F5344CB8AC3E}">
        <p14:creationId xmlns:p14="http://schemas.microsoft.com/office/powerpoint/2010/main" val="4076393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E896A-0023-4B2A-A26F-D0D4FCD50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80" y="484906"/>
            <a:ext cx="8596668" cy="761898"/>
          </a:xfrm>
        </p:spPr>
        <p:txBody>
          <a:bodyPr/>
          <a:lstStyle/>
          <a:p>
            <a:r>
              <a:rPr lang="en-US" dirty="0"/>
              <a:t> Agenda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89BCA0F-8B87-D540-BDED-4B942904D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021" y="1246804"/>
            <a:ext cx="9988540" cy="4370225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Welcome and Agenda Review</a:t>
            </a:r>
          </a:p>
          <a:p>
            <a:pPr marL="0" indent="0">
              <a:buNone/>
            </a:pPr>
            <a:endParaRPr lang="en-US" sz="1000" dirty="0"/>
          </a:p>
          <a:p>
            <a:pPr marL="457200" indent="-457200">
              <a:spcBef>
                <a:spcPts val="400"/>
              </a:spcBef>
              <a:buFont typeface="+mj-lt"/>
              <a:buAutoNum type="arabicPeriod"/>
            </a:pPr>
            <a:r>
              <a:rPr lang="en-US" sz="2400" dirty="0"/>
              <a:t>BayCAN New and Expanded Program for 2021-22</a:t>
            </a:r>
          </a:p>
          <a:p>
            <a:pPr marL="457200" indent="-457200">
              <a:spcBef>
                <a:spcPts val="400"/>
              </a:spcBef>
              <a:buFont typeface="+mj-lt"/>
              <a:buAutoNum type="arabicPeriod"/>
            </a:pPr>
            <a:r>
              <a:rPr lang="en-US" sz="2400" dirty="0"/>
              <a:t>Keynote: Just Resilience and Recovery – Amee Raval, APEN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/>
              <a:t>	--</a:t>
            </a:r>
            <a:r>
              <a:rPr lang="en-US" dirty="0"/>
              <a:t>Presentation and Breakouts</a:t>
            </a:r>
          </a:p>
          <a:p>
            <a:pPr marL="457200" indent="-457200">
              <a:spcBef>
                <a:spcPts val="400"/>
              </a:spcBef>
              <a:buFont typeface="+mj-lt"/>
              <a:buAutoNum type="arabicPeriod" startAt="3"/>
            </a:pPr>
            <a:r>
              <a:rPr lang="en-US" sz="2400" dirty="0"/>
              <a:t>Legislation and Money from Sacramento and D.C.</a:t>
            </a:r>
          </a:p>
          <a:p>
            <a:pPr marL="457200" indent="-457200">
              <a:spcBef>
                <a:spcPts val="400"/>
              </a:spcBef>
              <a:buFont typeface="+mj-lt"/>
              <a:buAutoNum type="arabicPeriod" startAt="3"/>
            </a:pPr>
            <a:r>
              <a:rPr lang="en-US" sz="2400" dirty="0"/>
              <a:t>Bay Area Adaptation and Resilience News</a:t>
            </a:r>
          </a:p>
          <a:p>
            <a:pPr marL="457200" indent="-457200">
              <a:spcBef>
                <a:spcPts val="400"/>
              </a:spcBef>
              <a:buFont typeface="+mj-lt"/>
              <a:buAutoNum type="arabicPeriod" startAt="3"/>
            </a:pPr>
            <a:r>
              <a:rPr lang="en-US" sz="2400" dirty="0"/>
              <a:t>The 2021 Heat, Drought and Fire Season – Daniel Swain, UCLA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sz="2400" dirty="0"/>
              <a:t>	</a:t>
            </a:r>
            <a:r>
              <a:rPr lang="en-US" dirty="0"/>
              <a:t>-- Presentation and Breakouts</a:t>
            </a:r>
          </a:p>
          <a:p>
            <a:pPr marL="457200" indent="-457200">
              <a:spcBef>
                <a:spcPts val="400"/>
              </a:spcBef>
              <a:buFont typeface="+mj-lt"/>
              <a:buAutoNum type="arabicPeriod" startAt="6"/>
            </a:pPr>
            <a:r>
              <a:rPr lang="en-US" sz="2400" dirty="0"/>
              <a:t>A Climate Science Services Program for the Bay Area</a:t>
            </a:r>
          </a:p>
          <a:p>
            <a:pPr marL="0" indent="0">
              <a:spcBef>
                <a:spcPts val="400"/>
              </a:spcBef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732117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56FFF-0FF0-4569-89CB-AE9DFB483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158" y="232537"/>
            <a:ext cx="8596668" cy="1320800"/>
          </a:xfrm>
        </p:spPr>
        <p:txBody>
          <a:bodyPr/>
          <a:lstStyle/>
          <a:p>
            <a:r>
              <a:rPr lang="en-US" dirty="0"/>
              <a:t>Membership Renewal Time!</a:t>
            </a:r>
          </a:p>
        </p:txBody>
      </p:sp>
      <p:pic>
        <p:nvPicPr>
          <p:cNvPr id="5" name="Content Placeholder 4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F89ECA83-D7AA-41E4-93E9-FC4EAADDED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82" y="998474"/>
            <a:ext cx="7239066" cy="5130952"/>
          </a:xfrm>
        </p:spPr>
      </p:pic>
      <p:pic>
        <p:nvPicPr>
          <p:cNvPr id="7" name="Picture 6" descr="A group of people posing for a photo&#10;&#10;Description automatically generated">
            <a:extLst>
              <a:ext uri="{FF2B5EF4-FFF2-40B4-BE49-F238E27FC236}">
                <a16:creationId xmlns:a16="http://schemas.microsoft.com/office/drawing/2014/main" id="{CEB2DD68-F879-4B45-945A-5AB3A185D5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6189" y="998474"/>
            <a:ext cx="3855079" cy="2682626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12E1FD48-4600-48B7-B446-481079EFE8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9919" y="3429000"/>
            <a:ext cx="4348926" cy="2682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0954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C8EBA-E4E5-469D-902B-F7F22621C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2634" y="961841"/>
            <a:ext cx="9511408" cy="1284054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BayCAN Membership Invoices Sent April 21 to Key Contacts</a:t>
            </a:r>
          </a:p>
        </p:txBody>
      </p:sp>
      <p:pic>
        <p:nvPicPr>
          <p:cNvPr id="5" name="Content Placeholder 4" descr="A picture containing chart&#10;&#10;Description automatically generated">
            <a:extLst>
              <a:ext uri="{FF2B5EF4-FFF2-40B4-BE49-F238E27FC236}">
                <a16:creationId xmlns:a16="http://schemas.microsoft.com/office/drawing/2014/main" id="{B14FB6BB-42B6-493A-A49F-2400B50D57B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28" y="3065987"/>
            <a:ext cx="12111343" cy="1506014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C2821E-19B9-4792-99FD-F475438B04F6}"/>
              </a:ext>
            </a:extLst>
          </p:cNvPr>
          <p:cNvSpPr txBox="1"/>
          <p:nvPr/>
        </p:nvSpPr>
        <p:spPr>
          <a:xfrm>
            <a:off x="625642" y="4957011"/>
            <a:ext cx="10299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What you will see in your in-box: from “Local Government Commission”</a:t>
            </a:r>
          </a:p>
        </p:txBody>
      </p:sp>
    </p:spTree>
    <p:extLst>
      <p:ext uri="{BB962C8B-B14F-4D97-AF65-F5344CB8AC3E}">
        <p14:creationId xmlns:p14="http://schemas.microsoft.com/office/powerpoint/2010/main" val="701076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50CFB-05E8-41E4-ACB0-9B2FD776C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40773"/>
            <a:ext cx="2276959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FY21-22 Program Plan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702E619-600A-4024-B063-22A8520504E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993028" y="262262"/>
          <a:ext cx="7455772" cy="6129655"/>
        </p:xfrm>
        <a:graphic>
          <a:graphicData uri="http://schemas.openxmlformats.org/drawingml/2006/table">
            <a:tbl>
              <a:tblPr/>
              <a:tblGrid>
                <a:gridCol w="253597">
                  <a:extLst>
                    <a:ext uri="{9D8B030D-6E8A-4147-A177-3AD203B41FA5}">
                      <a16:colId xmlns:a16="http://schemas.microsoft.com/office/drawing/2014/main" val="1419018944"/>
                    </a:ext>
                  </a:extLst>
                </a:gridCol>
                <a:gridCol w="415257">
                  <a:extLst>
                    <a:ext uri="{9D8B030D-6E8A-4147-A177-3AD203B41FA5}">
                      <a16:colId xmlns:a16="http://schemas.microsoft.com/office/drawing/2014/main" val="1139624106"/>
                    </a:ext>
                  </a:extLst>
                </a:gridCol>
                <a:gridCol w="1468860">
                  <a:extLst>
                    <a:ext uri="{9D8B030D-6E8A-4147-A177-3AD203B41FA5}">
                      <a16:colId xmlns:a16="http://schemas.microsoft.com/office/drawing/2014/main" val="3849888298"/>
                    </a:ext>
                  </a:extLst>
                </a:gridCol>
                <a:gridCol w="354099">
                  <a:extLst>
                    <a:ext uri="{9D8B030D-6E8A-4147-A177-3AD203B41FA5}">
                      <a16:colId xmlns:a16="http://schemas.microsoft.com/office/drawing/2014/main" val="3372951357"/>
                    </a:ext>
                  </a:extLst>
                </a:gridCol>
                <a:gridCol w="304920">
                  <a:extLst>
                    <a:ext uri="{9D8B030D-6E8A-4147-A177-3AD203B41FA5}">
                      <a16:colId xmlns:a16="http://schemas.microsoft.com/office/drawing/2014/main" val="2738594803"/>
                    </a:ext>
                  </a:extLst>
                </a:gridCol>
                <a:gridCol w="295084">
                  <a:extLst>
                    <a:ext uri="{9D8B030D-6E8A-4147-A177-3AD203B41FA5}">
                      <a16:colId xmlns:a16="http://schemas.microsoft.com/office/drawing/2014/main" val="3166050036"/>
                    </a:ext>
                  </a:extLst>
                </a:gridCol>
                <a:gridCol w="1485252">
                  <a:extLst>
                    <a:ext uri="{9D8B030D-6E8A-4147-A177-3AD203B41FA5}">
                      <a16:colId xmlns:a16="http://schemas.microsoft.com/office/drawing/2014/main" val="1853788363"/>
                    </a:ext>
                  </a:extLst>
                </a:gridCol>
                <a:gridCol w="422954">
                  <a:extLst>
                    <a:ext uri="{9D8B030D-6E8A-4147-A177-3AD203B41FA5}">
                      <a16:colId xmlns:a16="http://schemas.microsoft.com/office/drawing/2014/main" val="1040444487"/>
                    </a:ext>
                  </a:extLst>
                </a:gridCol>
                <a:gridCol w="304920">
                  <a:extLst>
                    <a:ext uri="{9D8B030D-6E8A-4147-A177-3AD203B41FA5}">
                      <a16:colId xmlns:a16="http://schemas.microsoft.com/office/drawing/2014/main" val="1346170495"/>
                    </a:ext>
                  </a:extLst>
                </a:gridCol>
                <a:gridCol w="327869">
                  <a:extLst>
                    <a:ext uri="{9D8B030D-6E8A-4147-A177-3AD203B41FA5}">
                      <a16:colId xmlns:a16="http://schemas.microsoft.com/office/drawing/2014/main" val="510181654"/>
                    </a:ext>
                  </a:extLst>
                </a:gridCol>
                <a:gridCol w="1429515">
                  <a:extLst>
                    <a:ext uri="{9D8B030D-6E8A-4147-A177-3AD203B41FA5}">
                      <a16:colId xmlns:a16="http://schemas.microsoft.com/office/drawing/2014/main" val="1017927521"/>
                    </a:ext>
                  </a:extLst>
                </a:gridCol>
                <a:gridCol w="393445">
                  <a:extLst>
                    <a:ext uri="{9D8B030D-6E8A-4147-A177-3AD203B41FA5}">
                      <a16:colId xmlns:a16="http://schemas.microsoft.com/office/drawing/2014/main" val="2703125202"/>
                    </a:ext>
                  </a:extLst>
                </a:gridCol>
              </a:tblGrid>
              <a:tr h="413210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BayCAN 2021-2022 Program Plan </a:t>
                      </a: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0328787"/>
                  </a:ext>
                </a:extLst>
              </a:tr>
              <a:tr h="267511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Objectives:</a:t>
                      </a: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0987141"/>
                  </a:ext>
                </a:extLst>
              </a:tr>
              <a:tr h="150661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Respond to the growing urgency and activity in equitable climate adaptation and regional collaboration</a:t>
                      </a: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 Respond to member demand for information, networking, and development and sharing of best practices</a:t>
                      </a: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ctr" fontAlgn="ctr"/>
                      <a:r>
                        <a:rPr lang="en-US" sz="1100" b="0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3.Build on BayCAN's success to date by enhancing and expanding upon existing work where feasible</a:t>
                      </a: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3158915"/>
                  </a:ext>
                </a:extLst>
              </a:tr>
              <a:tr h="534849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9974375"/>
                  </a:ext>
                </a:extLst>
              </a:tr>
              <a:tr h="308857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Activities:</a:t>
                      </a: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9062118"/>
                  </a:ext>
                </a:extLst>
              </a:tr>
              <a:tr h="267511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304889"/>
                  </a:ext>
                </a:extLst>
              </a:tr>
              <a:tr h="617712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Member Services</a:t>
                      </a:r>
                    </a:p>
                  </a:txBody>
                  <a:tcPr marL="5496" marR="5496" marT="5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Programs</a:t>
                      </a:r>
                    </a:p>
                  </a:txBody>
                  <a:tcPr marL="5496" marR="5496" marT="5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Learning Networks</a:t>
                      </a:r>
                    </a:p>
                  </a:txBody>
                  <a:tcPr marL="5496" marR="5496" marT="5496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1079660"/>
                  </a:ext>
                </a:extLst>
              </a:tr>
              <a:tr h="210927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265532"/>
                  </a:ext>
                </a:extLst>
              </a:tr>
              <a:tr h="180795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Regional Meetings</a:t>
                      </a: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Equity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Peer-to-Peer Networks</a:t>
                      </a: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4609354"/>
                  </a:ext>
                </a:extLst>
              </a:tr>
              <a:tr h="768374">
                <a:tc>
                  <a:txBody>
                    <a:bodyPr/>
                    <a:lstStyle/>
                    <a:p>
                      <a:pPr algn="ct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Hold quarterly half-day  ZOOM meetings including networking, expert speakers and info sharing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Advance Bay Area work to center equity in adaptation planning through consultations, resources, training, and networking services.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Establish two peer-to-peer networks — Counties  and Water Districts — for networking, info sharing and problem solving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387324"/>
                  </a:ext>
                </a:extLst>
              </a:tr>
              <a:tr h="188328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2757583"/>
                  </a:ext>
                </a:extLst>
              </a:tr>
              <a:tr h="180795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Consultations</a:t>
                      </a: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Climate Science Services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Emerging Hot Topics</a:t>
                      </a: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652005"/>
                  </a:ext>
                </a:extLst>
              </a:tr>
              <a:tr h="753308">
                <a:tc>
                  <a:txBody>
                    <a:bodyPr/>
                    <a:lstStyle/>
                    <a:p>
                      <a:pPr algn="ct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Conduct quarterly phone or Zoom calls with each member to ID needs, provide resources and make referrals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Provide  assistance to members seeking actionable  science  for planning. Form a Bay Area Science Advisory Panel.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Facilitate ad hoc groups of BayCAN members to help them prepare for the Heat and Fire seasons for 2021 and 2022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1041773"/>
                  </a:ext>
                </a:extLst>
              </a:tr>
              <a:tr h="180092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6637593"/>
                  </a:ext>
                </a:extLst>
              </a:tr>
              <a:tr h="180795">
                <a:tc>
                  <a:txBody>
                    <a:bodyPr/>
                    <a:lstStyle/>
                    <a:p>
                      <a:pPr algn="ctr" fontAlgn="ctr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Resource Hub</a:t>
                      </a: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State Government Engagement</a:t>
                      </a:r>
                    </a:p>
                  </a:txBody>
                  <a:tcPr marL="5496" marR="5496" marT="54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Other Learning Networks TBD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5068550"/>
                  </a:ext>
                </a:extLst>
              </a:tr>
              <a:tr h="851239">
                <a:tc>
                  <a:txBody>
                    <a:bodyPr/>
                    <a:lstStyle/>
                    <a:p>
                      <a:pPr algn="ctr" fontAlgn="t"/>
                      <a:endParaRPr lang="en-US" sz="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Manage the BayCAN communictions hub — www.BayCANadapt.org, BayCAN Newsletter, Project Map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 conjunction with statewide ARCCA, advocate for increased adaptation funding and supportive programs 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Create additional learning networks based on member demand and budget</a:t>
                      </a:r>
                    </a:p>
                  </a:txBody>
                  <a:tcPr marL="5496" marR="5496" marT="5496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75307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0331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E896A-0023-4B2A-A26F-D0D4FCD50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80" y="484906"/>
            <a:ext cx="8659994" cy="791235"/>
          </a:xfrm>
        </p:spPr>
        <p:txBody>
          <a:bodyPr>
            <a:normAutofit/>
          </a:bodyPr>
          <a:lstStyle/>
          <a:p>
            <a:r>
              <a:rPr lang="en-US" dirty="0"/>
              <a:t>2021 Key Legislation &amp; Budget Update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189BCA0F-8B87-D540-BDED-4B942904DF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80" y="1276141"/>
            <a:ext cx="10239172" cy="4441416"/>
          </a:xfrm>
        </p:spPr>
        <p:txBody>
          <a:bodyPr/>
          <a:lstStyle/>
          <a:p>
            <a:pPr marL="0" indent="0">
              <a:spcBef>
                <a:spcPts val="400"/>
              </a:spcBef>
              <a:buNone/>
            </a:pPr>
            <a:r>
              <a:rPr lang="en-US" dirty="0">
                <a:solidFill>
                  <a:schemeClr val="tx1"/>
                </a:solidFill>
              </a:rPr>
              <a:t>California: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AB 897 – Regional climate adaptation planning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SB 1 – California Sea Level Rise State and Regional Support Collaborative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AB 585 – Extreme Heat and Community Resilience Program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AB 1087 - Environmental Justice Community Resilience Hubs Program</a:t>
            </a:r>
          </a:p>
          <a:p>
            <a:pPr>
              <a:spcBef>
                <a:spcPts val="400"/>
              </a:spcBef>
            </a:pPr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AB 1500 – $6.9 billion bond (2022 ballot– water, flood, fire, heat, drought, workforce</a:t>
            </a:r>
          </a:p>
          <a:p>
            <a:pPr>
              <a:spcBef>
                <a:spcPts val="400"/>
              </a:spcBef>
            </a:pPr>
            <a:r>
              <a:rPr lang="en-US" dirty="0">
                <a:solidFill>
                  <a:schemeClr val="tx1"/>
                </a:solidFill>
              </a:rPr>
              <a:t>SB 45 – $5.5 billion bond (2022 ballot) wildfire, flood, drought, water</a:t>
            </a:r>
          </a:p>
          <a:p>
            <a:pPr marL="0" indent="0">
              <a:spcBef>
                <a:spcPts val="400"/>
              </a:spcBef>
              <a:buNone/>
            </a:pPr>
            <a:endParaRPr lang="en-US" sz="800" dirty="0">
              <a:solidFill>
                <a:schemeClr val="tx1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https://arccacalifornia.org/2021-legislative-tracker</a:t>
            </a:r>
            <a:endParaRPr lang="en-US" dirty="0">
              <a:solidFill>
                <a:schemeClr val="accent2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New CA budget out by May 15</a:t>
            </a:r>
            <a:r>
              <a:rPr lang="en-US" baseline="30000" dirty="0">
                <a:solidFill>
                  <a:schemeClr val="tx1"/>
                </a:solidFill>
              </a:rPr>
              <a:t>th</a:t>
            </a:r>
            <a:r>
              <a:rPr lang="en-US" dirty="0">
                <a:solidFill>
                  <a:schemeClr val="tx1"/>
                </a:solidFill>
              </a:rPr>
              <a:t> (budget surplus)</a:t>
            </a:r>
          </a:p>
          <a:p>
            <a:r>
              <a:rPr lang="en-US" dirty="0">
                <a:solidFill>
                  <a:schemeClr val="tx1"/>
                </a:solidFill>
              </a:rPr>
              <a:t>Biden budget proposal +$14 billion for climate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Clean electricity, Transportation, Environmental Justice, Climate Impacts, Climate Science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All-Star climate team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  <a:p>
            <a:pPr marL="457200" indent="-457200">
              <a:buFont typeface="+mj-lt"/>
              <a:buAutoNum type="arabicPeriod"/>
            </a:pPr>
            <a:endParaRPr lang="en-US" sz="280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89796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4A014B-C039-4AEF-AE8D-F401CAD83D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“climate services”?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38F0A-CE8A-4BBC-88E3-653F24D0D8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2633" y="1540043"/>
            <a:ext cx="9575577" cy="46233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600" dirty="0"/>
              <a:t>A </a:t>
            </a:r>
            <a:r>
              <a:rPr lang="en-US" sz="2600" b="1" dirty="0"/>
              <a:t>Climate Service</a:t>
            </a:r>
            <a:r>
              <a:rPr lang="en-US" sz="2600" dirty="0"/>
              <a:t> is </a:t>
            </a:r>
            <a:r>
              <a:rPr lang="en-US" sz="2600" dirty="0">
                <a:highlight>
                  <a:srgbClr val="FFFF00"/>
                </a:highlight>
              </a:rPr>
              <a:t>the provision of climate information </a:t>
            </a:r>
            <a:r>
              <a:rPr lang="en-US" sz="2600" dirty="0"/>
              <a:t>to assist decision-making. </a:t>
            </a:r>
          </a:p>
          <a:p>
            <a:pPr marL="0" indent="0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sz="2600" dirty="0"/>
              <a:t>The service must </a:t>
            </a:r>
            <a:r>
              <a:rPr lang="en-US" sz="2600" dirty="0">
                <a:highlight>
                  <a:srgbClr val="FFFF00"/>
                </a:highlight>
              </a:rPr>
              <a:t>respond to user needs</a:t>
            </a:r>
            <a:r>
              <a:rPr lang="en-US" sz="2600" dirty="0"/>
              <a:t>, must be based on scientifically credible information and expertise, and </a:t>
            </a:r>
            <a:r>
              <a:rPr lang="en-US" sz="2600" dirty="0">
                <a:highlight>
                  <a:srgbClr val="FFFF00"/>
                </a:highlight>
              </a:rPr>
              <a:t>requires appropriate engagement</a:t>
            </a:r>
            <a:r>
              <a:rPr lang="en-US" sz="2600" dirty="0"/>
              <a:t> between the users and providers.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900" dirty="0"/>
              <a:t>From “</a:t>
            </a:r>
            <a:r>
              <a:rPr lang="en-US" sz="1900" dirty="0" err="1"/>
              <a:t>Climateurope</a:t>
            </a:r>
            <a:r>
              <a:rPr lang="en-US" sz="1900" dirty="0"/>
              <a:t>: Linking Science and Society”, at </a:t>
            </a:r>
            <a:r>
              <a:rPr lang="en-US" sz="1900" dirty="0">
                <a:hlinkClick r:id="rId2"/>
              </a:rPr>
              <a:t>https://www.climateurope.eu/</a:t>
            </a:r>
            <a:r>
              <a:rPr lang="en-US" sz="19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010508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B40C8E4E-0D66-4080-B96F-CA950A2029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7301" y="755190"/>
            <a:ext cx="7861826" cy="5698358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F1F7D2-1668-456C-BB09-3B0498DE4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231" y="131736"/>
            <a:ext cx="10515600" cy="1325563"/>
          </a:xfrm>
        </p:spPr>
        <p:txBody>
          <a:bodyPr/>
          <a:lstStyle/>
          <a:p>
            <a:r>
              <a:rPr lang="en-US" dirty="0"/>
              <a:t>National Climate Service - 2009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3CA04C-B3D8-4EA1-86B1-6C4FB7045A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842" y="2080753"/>
            <a:ext cx="5694158" cy="4352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985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6711B-5712-4D6E-9360-DE473791E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329" y="310995"/>
            <a:ext cx="8596668" cy="1320800"/>
          </a:xfrm>
        </p:spPr>
        <p:txBody>
          <a:bodyPr/>
          <a:lstStyle/>
          <a:p>
            <a:r>
              <a:rPr lang="en-US" dirty="0"/>
              <a:t>National Climate Service - 2021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3C10DB-F0EC-4926-BAF0-A143A68DA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4662" y="3599766"/>
            <a:ext cx="10888579" cy="176925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“With so many different sources and types of information, the lack of standards makes it difficult to choose which are appropriate and authoritative. There are equity issues — the same communities most at risk from climate impacts often lack financial resources to access services that could help them. In short, depending on a poorly funded and uncoordinated system of climate services is totally inadequate to meet the nation’s needs.”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9E8880B-EF4D-4EAA-A5FC-6DD3DD9F16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2285" y="1494538"/>
            <a:ext cx="8813389" cy="24314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2C2C2C"/>
                </a:solidFill>
                <a:effectLst/>
                <a:uLnTx/>
                <a:uFillTx/>
                <a:latin typeface="Graphik Web"/>
                <a:ea typeface="+mn-ea"/>
                <a:cs typeface="+mn-cs"/>
              </a:rPr>
              <a:t>Escalating climate risks will outpace climate services without federal action</a:t>
            </a:r>
          </a:p>
          <a:p>
            <a:pPr marL="0" marR="0" lvl="0" indent="0" algn="r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Graphik Web"/>
                <a:ea typeface="+mn-ea"/>
                <a:cs typeface="+mn-cs"/>
              </a:rPr>
              <a:t>BY RICHARD MOSS AND KATHY JACOBS, OPINION CONTRIBUTORS — 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highlight>
                  <a:srgbClr val="FFFF00"/>
                </a:highlight>
                <a:uLnTx/>
                <a:uFillTx/>
                <a:latin typeface="Graphik Web"/>
                <a:ea typeface="+mn-ea"/>
                <a:cs typeface="+mn-cs"/>
              </a:rPr>
              <a:t>04/27/21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Graphik Web"/>
                <a:ea typeface="+mn-ea"/>
                <a:cs typeface="+mn-cs"/>
              </a:rPr>
              <a:t> 07:00 PM EDT</a:t>
            </a: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 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666666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  <a:hlinkClick r:id="rId2"/>
              </a:rPr>
              <a:t> 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phik Web"/>
                <a:ea typeface="+mn-ea"/>
                <a:cs typeface="+mn-cs"/>
              </a:rPr>
            </a:b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1029" name="Picture 5" descr="TheHill.com">
            <a:hlinkClick r:id="rId3" tooltip="TheHill"/>
            <a:extLst>
              <a:ext uri="{FF2B5EF4-FFF2-40B4-BE49-F238E27FC236}">
                <a16:creationId xmlns:a16="http://schemas.microsoft.com/office/drawing/2014/main" id="{157900D3-286C-45C7-BCDB-9706838DEE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329" y="1244001"/>
            <a:ext cx="204787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40908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6774</TotalTime>
  <Words>1143</Words>
  <Application>Microsoft Macintosh PowerPoint</Application>
  <PresentationFormat>Widescreen</PresentationFormat>
  <Paragraphs>136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Graphik Web</vt:lpstr>
      <vt:lpstr>Trebuchet MS</vt:lpstr>
      <vt:lpstr>Wingdings 3</vt:lpstr>
      <vt:lpstr>Facet</vt:lpstr>
      <vt:lpstr>BayCAN Spring All-Region Meeting May 5, 2021 9:00 am – Noon</vt:lpstr>
      <vt:lpstr> Agenda</vt:lpstr>
      <vt:lpstr>Membership Renewal Time!</vt:lpstr>
      <vt:lpstr>BayCAN Membership Invoices Sent April 21 to Key Contacts</vt:lpstr>
      <vt:lpstr>FY21-22 Program Plan </vt:lpstr>
      <vt:lpstr>2021 Key Legislation &amp; Budget Update</vt:lpstr>
      <vt:lpstr>What are “climate services”?</vt:lpstr>
      <vt:lpstr>National Climate Service - 2009</vt:lpstr>
      <vt:lpstr>National Climate Service - 2021</vt:lpstr>
      <vt:lpstr>Questions climate services answer include:</vt:lpstr>
      <vt:lpstr>FY21-22 Program Plan </vt:lpstr>
      <vt:lpstr>The BayCAN Climate Science Service Program (2021-22) </vt:lpstr>
      <vt:lpstr>POLL</vt:lpstr>
      <vt:lpstr>BayCAN Spring All-Region  Meeting May 5, 2021 9:00 am – Noon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Bruce Riordan</dc:creator>
  <cp:lastModifiedBy>Bruce Riordan</cp:lastModifiedBy>
  <cp:revision>112</cp:revision>
  <cp:lastPrinted>2021-05-05T14:47:48Z</cp:lastPrinted>
  <dcterms:created xsi:type="dcterms:W3CDTF">2021-04-22T17:49:53Z</dcterms:created>
  <dcterms:modified xsi:type="dcterms:W3CDTF">2021-05-10T18:50:44Z</dcterms:modified>
</cp:coreProperties>
</file>