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8"/>
  </p:notesMasterIdLst>
  <p:handoutMasterIdLst>
    <p:handoutMasterId r:id="rId49"/>
  </p:handoutMasterIdLst>
  <p:sldIdLst>
    <p:sldId id="257" r:id="rId2"/>
    <p:sldId id="363" r:id="rId3"/>
    <p:sldId id="367" r:id="rId4"/>
    <p:sldId id="390" r:id="rId5"/>
    <p:sldId id="310" r:id="rId6"/>
    <p:sldId id="368" r:id="rId7"/>
    <p:sldId id="369" r:id="rId8"/>
    <p:sldId id="370" r:id="rId9"/>
    <p:sldId id="311" r:id="rId10"/>
    <p:sldId id="371" r:id="rId11"/>
    <p:sldId id="323" r:id="rId12"/>
    <p:sldId id="324" r:id="rId13"/>
    <p:sldId id="360" r:id="rId14"/>
    <p:sldId id="312" r:id="rId15"/>
    <p:sldId id="372" r:id="rId16"/>
    <p:sldId id="313" r:id="rId17"/>
    <p:sldId id="374" r:id="rId18"/>
    <p:sldId id="375" r:id="rId19"/>
    <p:sldId id="376" r:id="rId20"/>
    <p:sldId id="388" r:id="rId21"/>
    <p:sldId id="378" r:id="rId22"/>
    <p:sldId id="379" r:id="rId23"/>
    <p:sldId id="380" r:id="rId24"/>
    <p:sldId id="326" r:id="rId25"/>
    <p:sldId id="381" r:id="rId26"/>
    <p:sldId id="391" r:id="rId27"/>
    <p:sldId id="392" r:id="rId28"/>
    <p:sldId id="382" r:id="rId29"/>
    <p:sldId id="348" r:id="rId30"/>
    <p:sldId id="329" r:id="rId31"/>
    <p:sldId id="332" r:id="rId32"/>
    <p:sldId id="385" r:id="rId33"/>
    <p:sldId id="386" r:id="rId34"/>
    <p:sldId id="387" r:id="rId35"/>
    <p:sldId id="333" r:id="rId36"/>
    <p:sldId id="334" r:id="rId37"/>
    <p:sldId id="336" r:id="rId38"/>
    <p:sldId id="337" r:id="rId39"/>
    <p:sldId id="383" r:id="rId40"/>
    <p:sldId id="339" r:id="rId41"/>
    <p:sldId id="343" r:id="rId42"/>
    <p:sldId id="345" r:id="rId43"/>
    <p:sldId id="346" r:id="rId44"/>
    <p:sldId id="384" r:id="rId45"/>
    <p:sldId id="347" r:id="rId46"/>
    <p:sldId id="335"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41"/>
    <p:restoredTop sz="75000"/>
  </p:normalViewPr>
  <p:slideViewPr>
    <p:cSldViewPr snapToGrid="0" snapToObjects="1">
      <p:cViewPr>
        <p:scale>
          <a:sx n="79" d="100"/>
          <a:sy n="79" d="100"/>
        </p:scale>
        <p:origin x="824" y="144"/>
      </p:cViewPr>
      <p:guideLst/>
    </p:cSldViewPr>
  </p:slideViewPr>
  <p:notesTextViewPr>
    <p:cViewPr>
      <p:scale>
        <a:sx n="150" d="100"/>
        <a:sy n="150" d="100"/>
      </p:scale>
      <p:origin x="0" y="0"/>
    </p:cViewPr>
  </p:notesTextViewPr>
  <p:notesViewPr>
    <p:cSldViewPr snapToGrid="0" snapToObjects="1">
      <p:cViewPr varScale="1">
        <p:scale>
          <a:sx n="82" d="100"/>
          <a:sy n="82" d="100"/>
        </p:scale>
        <p:origin x="3208"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notesMaster" Target="notesMasters/notesMaster1.xml"/><Relationship Id="rId4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848A06-D08A-A347-9F6F-7DCC3D106D7D}" type="datetimeFigureOut">
              <a:rPr lang="en-US" smtClean="0"/>
              <a:t>5/10/19</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1686FA0-DED4-A245-8D6F-B99395E9E0A2}" type="slidenum">
              <a:rPr lang="en-US" smtClean="0"/>
              <a:t>‹#›</a:t>
            </a:fld>
            <a:endParaRPr lang="en-US" dirty="0"/>
          </a:p>
        </p:txBody>
      </p:sp>
    </p:spTree>
    <p:extLst>
      <p:ext uri="{BB962C8B-B14F-4D97-AF65-F5344CB8AC3E}">
        <p14:creationId xmlns:p14="http://schemas.microsoft.com/office/powerpoint/2010/main" val="20975569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EB25FB-E052-A84C-95E7-4B86645F68AA}" type="datetimeFigureOut">
              <a:rPr lang="en-US" smtClean="0"/>
              <a:t>5/10/19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706F34-3305-884B-B329-A316602CE9D7}" type="slidenum">
              <a:rPr lang="en-US" smtClean="0"/>
              <a:t>‹#›</a:t>
            </a:fld>
            <a:endParaRPr lang="en-US" dirty="0"/>
          </a:p>
        </p:txBody>
      </p:sp>
    </p:spTree>
    <p:extLst>
      <p:ext uri="{BB962C8B-B14F-4D97-AF65-F5344CB8AC3E}">
        <p14:creationId xmlns:p14="http://schemas.microsoft.com/office/powerpoint/2010/main" val="2070016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p>
          <a:p>
            <a:endParaRPr lang="en-US" dirty="0"/>
          </a:p>
        </p:txBody>
      </p:sp>
      <p:sp>
        <p:nvSpPr>
          <p:cNvPr id="4" name="Slide Number Placeholder 3"/>
          <p:cNvSpPr>
            <a:spLocks noGrp="1"/>
          </p:cNvSpPr>
          <p:nvPr>
            <p:ph type="sldNum" sz="quarter" idx="10"/>
          </p:nvPr>
        </p:nvSpPr>
        <p:spPr/>
        <p:txBody>
          <a:bodyPr/>
          <a:lstStyle/>
          <a:p>
            <a:fld id="{28905215-AAC4-BF40-8750-E23BCF1DCFCB}"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1493073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another way to illustrate</a:t>
            </a:r>
            <a:r>
              <a:rPr lang="en-US" baseline="0" dirty="0" smtClean="0"/>
              <a:t> the temperature increases. Again, the 4.5 vs. 8.5 scenarios start to make a difference in mid-century and make a substantial difference late in the century. In this chart, the dot is the average temperature and the bars show the possible range. For example, in 2070-2100 the range of possible temperatures is just over 70˚F to almost 78˚F in the 4.5 scenario while the average projected temp is 74˚F.</a:t>
            </a:r>
            <a:endParaRPr lang="en-US" dirty="0"/>
          </a:p>
        </p:txBody>
      </p:sp>
      <p:sp>
        <p:nvSpPr>
          <p:cNvPr id="4" name="Slide Number Placeholder 3"/>
          <p:cNvSpPr>
            <a:spLocks noGrp="1"/>
          </p:cNvSpPr>
          <p:nvPr>
            <p:ph type="sldNum" sz="quarter" idx="10"/>
          </p:nvPr>
        </p:nvSpPr>
        <p:spPr/>
        <p:txBody>
          <a:bodyPr/>
          <a:lstStyle/>
          <a:p>
            <a:fld id="{C3706F34-3305-884B-B329-A316602CE9D7}" type="slidenum">
              <a:rPr lang="en-US" smtClean="0"/>
              <a:t>10</a:t>
            </a:fld>
            <a:endParaRPr lang="en-US" dirty="0"/>
          </a:p>
        </p:txBody>
      </p:sp>
    </p:spTree>
    <p:extLst>
      <p:ext uri="{BB962C8B-B14F-4D97-AF65-F5344CB8AC3E}">
        <p14:creationId xmlns:p14="http://schemas.microsoft.com/office/powerpoint/2010/main" val="1848349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verage temperatures can be hard to relate to, so these maps show how the Hottest Day of the Year in different parts of the Bay Area will get a LOT hotter under two different emissions scenarios. See the temperature bar below the upper maps. </a:t>
            </a:r>
            <a:endParaRPr lang="en-US" dirty="0"/>
          </a:p>
        </p:txBody>
      </p:sp>
      <p:sp>
        <p:nvSpPr>
          <p:cNvPr id="4" name="Slide Number Placeholder 3"/>
          <p:cNvSpPr>
            <a:spLocks noGrp="1"/>
          </p:cNvSpPr>
          <p:nvPr>
            <p:ph type="sldNum" sz="quarter" idx="10"/>
          </p:nvPr>
        </p:nvSpPr>
        <p:spPr/>
        <p:txBody>
          <a:bodyPr/>
          <a:lstStyle/>
          <a:p>
            <a:fld id="{C3706F34-3305-884B-B329-A316602CE9D7}" type="slidenum">
              <a:rPr lang="en-US" smtClean="0"/>
              <a:t>11</a:t>
            </a:fld>
            <a:endParaRPr lang="en-US" dirty="0"/>
          </a:p>
        </p:txBody>
      </p:sp>
    </p:spTree>
    <p:extLst>
      <p:ext uri="{BB962C8B-B14F-4D97-AF65-F5344CB8AC3E}">
        <p14:creationId xmlns:p14="http://schemas.microsoft.com/office/powerpoint/2010/main" val="833104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chart was made for Berkeley with the</a:t>
            </a:r>
            <a:r>
              <a:rPr lang="en-US" baseline="0" dirty="0" smtClean="0"/>
              <a:t> easy-to-use Extreme Temperature Tool at Cal-Adapt.org. You can make such a chart for any city in the Bay Area. It shows the number of days over a certain ”extreme heat” temperature for a given city. Each threshold is based on the historical record for that city. Go to Cal-adapt.org and click on the Extreme Heat tool. Click on the “change location” button and fill in the name of your city, then click “update chart” and the data and chart for your city will load. This will include the exact “extreme heat” threshold for your city. Select 4.5 or 8.5 scenario (I use the 8.5 since that is “business as usual.”) To simplify the graph, deselect 3 of the 4 given global climate models (GCMs) on the left side of the page and use just the CanESM2 (average) GCM. Finally, click Save Chart which will put it on your desktop. Then, use Preview or other software to make a “snapshot” of the chart for your slide.</a:t>
            </a:r>
            <a:endParaRPr lang="en-US" dirty="0"/>
          </a:p>
        </p:txBody>
      </p:sp>
      <p:sp>
        <p:nvSpPr>
          <p:cNvPr id="4" name="Slide Number Placeholder 3"/>
          <p:cNvSpPr>
            <a:spLocks noGrp="1"/>
          </p:cNvSpPr>
          <p:nvPr>
            <p:ph type="sldNum" sz="quarter" idx="10"/>
          </p:nvPr>
        </p:nvSpPr>
        <p:spPr/>
        <p:txBody>
          <a:bodyPr/>
          <a:lstStyle/>
          <a:p>
            <a:fld id="{C3706F34-3305-884B-B329-A316602CE9D7}" type="slidenum">
              <a:rPr lang="en-US" smtClean="0"/>
              <a:t>12</a:t>
            </a:fld>
            <a:endParaRPr lang="en-US" dirty="0"/>
          </a:p>
        </p:txBody>
      </p:sp>
    </p:spTree>
    <p:extLst>
      <p:ext uri="{BB962C8B-B14F-4D97-AF65-F5344CB8AC3E}">
        <p14:creationId xmlns:p14="http://schemas.microsoft.com/office/powerpoint/2010/main" val="8856554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chart is from a new study on street trees by Igor Lacan</a:t>
            </a:r>
            <a:r>
              <a:rPr lang="en-US" baseline="0" dirty="0" smtClean="0"/>
              <a:t> at UC Cooperative Extension and Joe McBride at UC Berkeley. The two researchers looked at a city in each of 16 California climate zones and then charted which city they would likely resemble climate-wise in 2099. It gives a clearer, real-world picture of how much a city will warm up by the end of the century. The researchers used this data to inform today’s street tree selection in Central Valley cities. For example, looking at which trees are doing well (or not) today in El Centro will be helpful to Fresno’s choosing of street trees for the coming decades. See the link to the study at: https://www.sciencedirect.com/science/article/pii/S1618866718300013?via%3Dihub#! and the tree results at: https://ucanr.edu/sites/Igor/Street_Trees_and_Climate_Change/</a:t>
            </a:r>
          </a:p>
          <a:p>
            <a:endParaRPr lang="en-US" dirty="0"/>
          </a:p>
        </p:txBody>
      </p:sp>
      <p:sp>
        <p:nvSpPr>
          <p:cNvPr id="4" name="Slide Number Placeholder 3"/>
          <p:cNvSpPr>
            <a:spLocks noGrp="1"/>
          </p:cNvSpPr>
          <p:nvPr>
            <p:ph type="sldNum" sz="quarter" idx="10"/>
          </p:nvPr>
        </p:nvSpPr>
        <p:spPr/>
        <p:txBody>
          <a:bodyPr/>
          <a:lstStyle/>
          <a:p>
            <a:fld id="{C3706F34-3305-884B-B329-A316602CE9D7}" type="slidenum">
              <a:rPr lang="en-US" smtClean="0"/>
              <a:t>13</a:t>
            </a:fld>
            <a:endParaRPr lang="en-US" dirty="0"/>
          </a:p>
        </p:txBody>
      </p:sp>
    </p:spTree>
    <p:extLst>
      <p:ext uri="{BB962C8B-B14F-4D97-AF65-F5344CB8AC3E}">
        <p14:creationId xmlns:p14="http://schemas.microsoft.com/office/powerpoint/2010/main" val="5126786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 on discussion on the current (somewhat</a:t>
            </a:r>
            <a:r>
              <a:rPr lang="en-US" baseline="0" dirty="0" smtClean="0"/>
              <a:t> undecided) scientific inquiry into what has happened to fog along our coast </a:t>
            </a:r>
            <a:r>
              <a:rPr lang="en-US" dirty="0" smtClean="0"/>
              <a:t>on</a:t>
            </a:r>
            <a:r>
              <a:rPr lang="en-US" baseline="0" dirty="0" smtClean="0"/>
              <a:t> pages 25-27. This has high importance for future Bay Area temperatures, particularly at the coast. The chart is from one of the UC Berkeley studies cited in the regional report. That study can be found at: https://www.pnas.org/content/pnas/107/10/4533.full.pdf</a:t>
            </a:r>
          </a:p>
          <a:p>
            <a:endParaRPr lang="en-US" dirty="0"/>
          </a:p>
        </p:txBody>
      </p:sp>
      <p:sp>
        <p:nvSpPr>
          <p:cNvPr id="4" name="Slide Number Placeholder 3"/>
          <p:cNvSpPr>
            <a:spLocks noGrp="1"/>
          </p:cNvSpPr>
          <p:nvPr>
            <p:ph type="sldNum" sz="quarter" idx="10"/>
          </p:nvPr>
        </p:nvSpPr>
        <p:spPr/>
        <p:txBody>
          <a:bodyPr/>
          <a:lstStyle/>
          <a:p>
            <a:fld id="{C3706F34-3305-884B-B329-A316602CE9D7}" type="slidenum">
              <a:rPr lang="en-US" smtClean="0"/>
              <a:t>14</a:t>
            </a:fld>
            <a:endParaRPr lang="en-US" dirty="0"/>
          </a:p>
        </p:txBody>
      </p:sp>
    </p:spTree>
    <p:extLst>
      <p:ext uri="{BB962C8B-B14F-4D97-AF65-F5344CB8AC3E}">
        <p14:creationId xmlns:p14="http://schemas.microsoft.com/office/powerpoint/2010/main" val="12140629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This section is based on discussion in the Bay Area Region Report pages 17-25 and from other sources.</a:t>
            </a:r>
          </a:p>
          <a:p>
            <a:endParaRPr lang="en-US" sz="1200" dirty="0"/>
          </a:p>
        </p:txBody>
      </p:sp>
      <p:sp>
        <p:nvSpPr>
          <p:cNvPr id="4" name="Slide Number Placeholder 3"/>
          <p:cNvSpPr>
            <a:spLocks noGrp="1"/>
          </p:cNvSpPr>
          <p:nvPr>
            <p:ph type="sldNum" sz="quarter" idx="10"/>
          </p:nvPr>
        </p:nvSpPr>
        <p:spPr/>
        <p:txBody>
          <a:bodyPr/>
          <a:lstStyle/>
          <a:p>
            <a:fld id="{28905215-AAC4-BF40-8750-E23BCF1DCFCB}"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551089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While AVERAGE</a:t>
            </a:r>
            <a:r>
              <a:rPr lang="en-US" baseline="0" dirty="0" smtClean="0"/>
              <a:t> </a:t>
            </a:r>
            <a:r>
              <a:rPr lang="en-US" dirty="0" smtClean="0"/>
              <a:t>annual</a:t>
            </a:r>
            <a:r>
              <a:rPr lang="en-US" baseline="0" dirty="0" smtClean="0"/>
              <a:t> precipitation for our region is not projected to vary much (models show a slight increase by the end of the century) the variability of each year will continue to be high. We are projected to get more very wet years and more very dry years, producing management problems for agriculture, urban water supplies and ecosystems. From the report page 17: </a:t>
            </a:r>
            <a:r>
              <a:rPr lang="en-US" sz="1200" kern="1200" dirty="0" smtClean="0">
                <a:solidFill>
                  <a:schemeClr val="tx1"/>
                </a:solidFill>
                <a:effectLst/>
                <a:latin typeface="+mn-lt"/>
                <a:ea typeface="+mn-ea"/>
                <a:cs typeface="+mn-cs"/>
              </a:rPr>
              <a:t> California precipitation is the most episodic in the nation, often with relatively long duration between storms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As a result, large, discrete storms provide a substantial fraction of California’s rainy season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total precipitation, and annual precipitation is highly variable from year to year.”</a:t>
            </a:r>
          </a:p>
          <a:p>
            <a:endParaRPr lang="en-US" dirty="0"/>
          </a:p>
        </p:txBody>
      </p:sp>
      <p:sp>
        <p:nvSpPr>
          <p:cNvPr id="4" name="Slide Number Placeholder 3"/>
          <p:cNvSpPr>
            <a:spLocks noGrp="1"/>
          </p:cNvSpPr>
          <p:nvPr>
            <p:ph type="sldNum" sz="quarter" idx="10"/>
          </p:nvPr>
        </p:nvSpPr>
        <p:spPr/>
        <p:txBody>
          <a:bodyPr/>
          <a:lstStyle/>
          <a:p>
            <a:fld id="{C3706F34-3305-884B-B329-A316602CE9D7}" type="slidenum">
              <a:rPr lang="en-US" smtClean="0"/>
              <a:t>16</a:t>
            </a:fld>
            <a:endParaRPr lang="en-US" dirty="0"/>
          </a:p>
        </p:txBody>
      </p:sp>
    </p:spTree>
    <p:extLst>
      <p:ext uri="{BB962C8B-B14F-4D97-AF65-F5344CB8AC3E}">
        <p14:creationId xmlns:p14="http://schemas.microsoft.com/office/powerpoint/2010/main" val="111662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Atmospheric</a:t>
            </a:r>
            <a:r>
              <a:rPr lang="en-US" baseline="0" dirty="0" smtClean="0"/>
              <a:t> rivers (what we used to call the “pineapple express”) are projected to become more intense and potentially cause more flooding damage to our region. The basic science behind this (warmer air can hold more water) is explained on page 18-20. From the report page 20: </a:t>
            </a:r>
            <a:r>
              <a:rPr lang="en-US" sz="1200" kern="1200" baseline="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what is currently considered a 20-year return frequency one-day storm event for the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Bay Area would increase in frequency by a factor of three or more by end of century. In other words, a once-in-20-</a:t>
            </a:r>
          </a:p>
          <a:p>
            <a:r>
              <a:rPr lang="en-US" sz="1200" kern="1200" dirty="0" smtClean="0">
                <a:solidFill>
                  <a:schemeClr val="tx1"/>
                </a:solidFill>
                <a:effectLst/>
                <a:latin typeface="+mn-lt"/>
                <a:ea typeface="+mn-ea"/>
                <a:cs typeface="+mn-cs"/>
              </a:rPr>
              <a:t>year storm would become a once-in-seven-year or more frequent storm. Similarly, Swain et al. (2018) estimate that</a:t>
            </a:r>
          </a:p>
          <a:p>
            <a:r>
              <a:rPr lang="en-US" sz="1200" kern="1200" dirty="0" smtClean="0">
                <a:solidFill>
                  <a:schemeClr val="tx1"/>
                </a:solidFill>
                <a:effectLst/>
                <a:latin typeface="+mn-lt"/>
                <a:ea typeface="+mn-ea"/>
                <a:cs typeface="+mn-cs"/>
              </a:rPr>
              <a:t>a once-every-200-year sequence of storms comparable to that which caused the great California flood of 1862 could</a:t>
            </a:r>
          </a:p>
          <a:p>
            <a:r>
              <a:rPr lang="en-US" sz="1200" kern="1200" dirty="0" smtClean="0">
                <a:solidFill>
                  <a:schemeClr val="tx1"/>
                </a:solidFill>
                <a:effectLst/>
                <a:latin typeface="+mn-lt"/>
                <a:ea typeface="+mn-ea"/>
                <a:cs typeface="+mn-cs"/>
              </a:rPr>
              <a:t>occur every 40-50 years by 2100 under a high emissions scenario.”</a:t>
            </a:r>
          </a:p>
          <a:p>
            <a:endParaRPr lang="en-US" dirty="0"/>
          </a:p>
        </p:txBody>
      </p:sp>
      <p:sp>
        <p:nvSpPr>
          <p:cNvPr id="4" name="Slide Number Placeholder 3"/>
          <p:cNvSpPr>
            <a:spLocks noGrp="1"/>
          </p:cNvSpPr>
          <p:nvPr>
            <p:ph type="sldNum" sz="quarter" idx="10"/>
          </p:nvPr>
        </p:nvSpPr>
        <p:spPr/>
        <p:txBody>
          <a:bodyPr/>
          <a:lstStyle/>
          <a:p>
            <a:fld id="{C3706F34-3305-884B-B329-A316602CE9D7}" type="slidenum">
              <a:rPr lang="en-US" smtClean="0"/>
              <a:t>17</a:t>
            </a:fld>
            <a:endParaRPr lang="en-US" dirty="0"/>
          </a:p>
        </p:txBody>
      </p:sp>
    </p:spTree>
    <p:extLst>
      <p:ext uri="{BB962C8B-B14F-4D97-AF65-F5344CB8AC3E}">
        <p14:creationId xmlns:p14="http://schemas.microsoft.com/office/powerpoint/2010/main" val="8071483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the science on this on page 21-22.</a:t>
            </a:r>
            <a:r>
              <a:rPr lang="en-US" baseline="0" dirty="0" smtClean="0"/>
              <a:t> From page 22: </a:t>
            </a:r>
            <a:r>
              <a:rPr lang="en-US" sz="1200" kern="1200" dirty="0" smtClean="0">
                <a:solidFill>
                  <a:schemeClr val="tx1"/>
                </a:solidFill>
                <a:effectLst/>
                <a:latin typeface="+mn-lt"/>
                <a:ea typeface="+mn-ea"/>
                <a:cs typeface="+mn-cs"/>
              </a:rPr>
              <a:t> In recent years, the contribution of anthropogenic climate change to the intensity and persistence of</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drought has been a major topic of interest (Diffenbaugh et al.  2015; Mann &amp; Gleick 2015; Seager et al.  2015; Swain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2015; Cheng et al.  2016; Ang.lil et al.  2017). Most of the studies have concluded that current and future increases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temperature, regardless of changes in precipitation, raise the probability of enhanced drought magnitude and duration in California (Wehner et al.  2017). The map</a:t>
            </a:r>
            <a:r>
              <a:rPr lang="en-US" sz="1200" kern="1200" baseline="0" dirty="0" smtClean="0">
                <a:solidFill>
                  <a:schemeClr val="tx1"/>
                </a:solidFill>
                <a:effectLst/>
                <a:latin typeface="+mn-lt"/>
                <a:ea typeface="+mn-ea"/>
                <a:cs typeface="+mn-cs"/>
              </a:rPr>
              <a:t> is from 2015 showing the hardest hit drought areas in the state (darker red).</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3706F34-3305-884B-B329-A316602CE9D7}" type="slidenum">
              <a:rPr lang="en-US" smtClean="0"/>
              <a:t>18</a:t>
            </a:fld>
            <a:endParaRPr lang="en-US" dirty="0"/>
          </a:p>
        </p:txBody>
      </p:sp>
    </p:spTree>
    <p:extLst>
      <p:ext uri="{BB962C8B-B14F-4D97-AF65-F5344CB8AC3E}">
        <p14:creationId xmlns:p14="http://schemas.microsoft.com/office/powerpoint/2010/main" val="11428305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Sierra snowpack is our state’s greatest reservoir</a:t>
            </a:r>
            <a:r>
              <a:rPr lang="en-US" baseline="0" dirty="0" smtClean="0"/>
              <a:t>. The snowpack accounts for at least one-third of our annual water supply. </a:t>
            </a:r>
            <a:r>
              <a:rPr lang="en-US" dirty="0" smtClean="0"/>
              <a:t>With</a:t>
            </a:r>
            <a:r>
              <a:rPr lang="en-US" baseline="0" dirty="0" smtClean="0"/>
              <a:t> rising temperatures, the snowpack will be affected in two ways. First, more winter precipitation will fall as rain rather than snow. Second, snow will melt earlier in the Spring. In both cases, reservoirs will often need to discharge water earlier in the year instead of holding precious supplies until the hot and dry summer and fall months. The chart shown here is explained on page 25.</a:t>
            </a:r>
            <a:endParaRPr lang="en-US" dirty="0"/>
          </a:p>
        </p:txBody>
      </p:sp>
      <p:sp>
        <p:nvSpPr>
          <p:cNvPr id="4" name="Slide Number Placeholder 3"/>
          <p:cNvSpPr>
            <a:spLocks noGrp="1"/>
          </p:cNvSpPr>
          <p:nvPr>
            <p:ph type="sldNum" sz="quarter" idx="10"/>
          </p:nvPr>
        </p:nvSpPr>
        <p:spPr/>
        <p:txBody>
          <a:bodyPr/>
          <a:lstStyle/>
          <a:p>
            <a:fld id="{C3706F34-3305-884B-B329-A316602CE9D7}" type="slidenum">
              <a:rPr lang="en-US" smtClean="0"/>
              <a:t>19</a:t>
            </a:fld>
            <a:endParaRPr lang="en-US" dirty="0"/>
          </a:p>
        </p:txBody>
      </p:sp>
    </p:spTree>
    <p:extLst>
      <p:ext uri="{BB962C8B-B14F-4D97-AF65-F5344CB8AC3E}">
        <p14:creationId xmlns:p14="http://schemas.microsoft.com/office/powerpoint/2010/main" val="890037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This</a:t>
            </a:r>
            <a:r>
              <a:rPr lang="en-US" sz="1200" baseline="0" dirty="0" smtClean="0"/>
              <a:t> report is a primary source for the BayCAN Slide Deck and contains substantial text regarding each topic and image. The report was produced by UC Berkeley faculty and staff for the State of California’s Fourth Climate Change Assessment and was one of nine regional reports produced for the 4</a:t>
            </a:r>
            <a:r>
              <a:rPr lang="en-US" sz="1200" baseline="30000" dirty="0" smtClean="0"/>
              <a:t>th</a:t>
            </a:r>
            <a:r>
              <a:rPr lang="en-US" sz="1200" baseline="0" dirty="0" smtClean="0"/>
              <a:t> Assessment in 2018. In addition, 3 topical reports were produced on Climate Justice, Oceans and Coasts, and Tribal and Indigenous Communities, as well as a Statewide Summary Report. Finally, the 4</a:t>
            </a:r>
            <a:r>
              <a:rPr lang="en-US" sz="1200" baseline="30000" dirty="0" smtClean="0"/>
              <a:t>th</a:t>
            </a:r>
            <a:r>
              <a:rPr lang="en-US" sz="1200" baseline="0" dirty="0" smtClean="0"/>
              <a:t> Assessment included 51 “technical reports” on specific climate research topics. All of the reports are available at www.climateassessment.ca.gov.</a:t>
            </a:r>
          </a:p>
          <a:p>
            <a:endParaRPr lang="en-US" sz="1200" dirty="0"/>
          </a:p>
        </p:txBody>
      </p:sp>
      <p:sp>
        <p:nvSpPr>
          <p:cNvPr id="4" name="Slide Number Placeholder 3"/>
          <p:cNvSpPr>
            <a:spLocks noGrp="1"/>
          </p:cNvSpPr>
          <p:nvPr>
            <p:ph type="sldNum" sz="quarter" idx="10"/>
          </p:nvPr>
        </p:nvSpPr>
        <p:spPr/>
        <p:txBody>
          <a:bodyPr/>
          <a:lstStyle/>
          <a:p>
            <a:fld id="{28905215-AAC4-BF40-8750-E23BCF1DCFCB}"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1907922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Bay Area is very dependent</a:t>
            </a:r>
            <a:r>
              <a:rPr lang="en-US" baseline="0" dirty="0" smtClean="0"/>
              <a:t> on Sierra snowpack for our water supply. Tuolumne = SF and its partners in San Mateo and Santa Clara counties. Mokelumne = EBMUD (much of the East Bay). CVP Central Valley Project (feds) and SWP State Water Project feed Delta and some Bay Area systems. Local supplies (surface water and ground water) are used everywhere but dominant in Marin and Sonoma. </a:t>
            </a:r>
            <a:endParaRPr lang="en-US" dirty="0"/>
          </a:p>
        </p:txBody>
      </p:sp>
      <p:sp>
        <p:nvSpPr>
          <p:cNvPr id="4" name="Slide Number Placeholder 3"/>
          <p:cNvSpPr>
            <a:spLocks noGrp="1"/>
          </p:cNvSpPr>
          <p:nvPr>
            <p:ph type="sldNum" sz="quarter" idx="10"/>
          </p:nvPr>
        </p:nvSpPr>
        <p:spPr/>
        <p:txBody>
          <a:bodyPr/>
          <a:lstStyle/>
          <a:p>
            <a:fld id="{C3706F34-3305-884B-B329-A316602CE9D7}" type="slidenum">
              <a:rPr lang="en-US" smtClean="0"/>
              <a:t>20</a:t>
            </a:fld>
            <a:endParaRPr lang="en-US" dirty="0"/>
          </a:p>
        </p:txBody>
      </p:sp>
    </p:spTree>
    <p:extLst>
      <p:ext uri="{BB962C8B-B14F-4D97-AF65-F5344CB8AC3E}">
        <p14:creationId xmlns:p14="http://schemas.microsoft.com/office/powerpoint/2010/main" val="7394965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This section is based on key points in the Bay Area Region Report on pages 27-30 and from other sources.</a:t>
            </a:r>
          </a:p>
          <a:p>
            <a:endParaRPr lang="en-US" sz="1200" dirty="0"/>
          </a:p>
        </p:txBody>
      </p:sp>
      <p:sp>
        <p:nvSpPr>
          <p:cNvPr id="4" name="Slide Number Placeholder 3"/>
          <p:cNvSpPr>
            <a:spLocks noGrp="1"/>
          </p:cNvSpPr>
          <p:nvPr>
            <p:ph type="sldNum" sz="quarter" idx="10"/>
          </p:nvPr>
        </p:nvSpPr>
        <p:spPr/>
        <p:txBody>
          <a:bodyPr/>
          <a:lstStyle/>
          <a:p>
            <a:fld id="{28905215-AAC4-BF40-8750-E23BCF1DCFCB}"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14069683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chart (now slightly dated)</a:t>
            </a:r>
            <a:r>
              <a:rPr lang="en-US" baseline="0" dirty="0" smtClean="0"/>
              <a:t> </a:t>
            </a:r>
            <a:r>
              <a:rPr lang="en-US" dirty="0" smtClean="0"/>
              <a:t>shows that the Bay Area, through 2017, has</a:t>
            </a:r>
            <a:r>
              <a:rPr lang="en-US" baseline="0" dirty="0" smtClean="0"/>
              <a:t> experienced 4 of the largest fires in state history in terms of structures burned and 6 of the top 20. The 2018 Camp Fire in Butte County is now #1 for structures and fatalities in California history. The 2018 Carr Fire in Redding consumed over 1,600 structures. The discussion on pages 27-30 explains that future fire risk for the Bay Area depends on both climate change (hotter, drier conditions) AND how we develop housing at the urban fringe. </a:t>
            </a:r>
            <a:endParaRPr lang="en-US" dirty="0"/>
          </a:p>
        </p:txBody>
      </p:sp>
      <p:sp>
        <p:nvSpPr>
          <p:cNvPr id="4" name="Slide Number Placeholder 3"/>
          <p:cNvSpPr>
            <a:spLocks noGrp="1"/>
          </p:cNvSpPr>
          <p:nvPr>
            <p:ph type="sldNum" sz="quarter" idx="10"/>
          </p:nvPr>
        </p:nvSpPr>
        <p:spPr/>
        <p:txBody>
          <a:bodyPr/>
          <a:lstStyle/>
          <a:p>
            <a:fld id="{C3706F34-3305-884B-B329-A316602CE9D7}" type="slidenum">
              <a:rPr lang="en-US" smtClean="0"/>
              <a:t>22</a:t>
            </a:fld>
            <a:endParaRPr lang="en-US" dirty="0"/>
          </a:p>
        </p:txBody>
      </p:sp>
    </p:spTree>
    <p:extLst>
      <p:ext uri="{BB962C8B-B14F-4D97-AF65-F5344CB8AC3E}">
        <p14:creationId xmlns:p14="http://schemas.microsoft.com/office/powerpoint/2010/main" val="749146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This section is based on pages 31-33 in the Bay Area Region Report and other sources.</a:t>
            </a:r>
          </a:p>
          <a:p>
            <a:endParaRPr lang="en-US" sz="1200" dirty="0"/>
          </a:p>
        </p:txBody>
      </p:sp>
      <p:sp>
        <p:nvSpPr>
          <p:cNvPr id="4" name="Slide Number Placeholder 3"/>
          <p:cNvSpPr>
            <a:spLocks noGrp="1"/>
          </p:cNvSpPr>
          <p:nvPr>
            <p:ph type="sldNum" sz="quarter" idx="10"/>
          </p:nvPr>
        </p:nvSpPr>
        <p:spPr/>
        <p:txBody>
          <a:bodyPr/>
          <a:lstStyle/>
          <a:p>
            <a:fld id="{28905215-AAC4-BF40-8750-E23BCF1DCFCB}"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11681140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the rather detailed discussion of SLR on pages 31-33.</a:t>
            </a:r>
            <a:r>
              <a:rPr lang="en-US" baseline="0" dirty="0" smtClean="0"/>
              <a:t> We cite the latest projection from the State of California’s 4</a:t>
            </a:r>
            <a:r>
              <a:rPr lang="en-US" baseline="30000" dirty="0" smtClean="0"/>
              <a:t>th</a:t>
            </a:r>
            <a:r>
              <a:rPr lang="en-US" baseline="0" dirty="0" smtClean="0"/>
              <a:t> Assessment (Pierce et al 2018) for two emissions scenarios (moderate 4.5 and high 8.5) but also note the California Ocean Protection Council’s discussion of the recent research raising the “physical plausibility” of much greater SLR due to large ice sheet melting in Antarctica. We also note research on an “inevitable” increase of nearly two meters in the coming centuries as sea level rise will continue long after we have cut emissions or even brought them to net zero. From a 2018 Oregon State report published after the Bay Area Region Report was completed: </a:t>
            </a:r>
            <a:r>
              <a:rPr lang="en-US" dirty="0" smtClean="0"/>
              <a:t>"When we pump more carbon into the atmosphere, the effect on temperature is almost immediate," said Peter Clark, an Oregon State University climate scientist and lead author on the study. "But sea level rise takes a lot longer to respond to that warming. If you take an ice cube out of the freezer and put it on the sidewalk, it doesn't melt immediately.</a:t>
            </a:r>
            <a:r>
              <a:rPr lang="en-US" baseline="0" dirty="0" smtClean="0"/>
              <a:t> </a:t>
            </a:r>
            <a:r>
              <a:rPr lang="en-US" dirty="0" smtClean="0"/>
              <a:t>The same is true for ice sheets. It takes time for them to melt so that the resulting sea level rise will continue for hundreds to thousands of years after we're done emitting carbon."</a:t>
            </a:r>
          </a:p>
          <a:p>
            <a:endParaRPr lang="en-US" dirty="0"/>
          </a:p>
        </p:txBody>
      </p:sp>
      <p:sp>
        <p:nvSpPr>
          <p:cNvPr id="4" name="Slide Number Placeholder 3"/>
          <p:cNvSpPr>
            <a:spLocks noGrp="1"/>
          </p:cNvSpPr>
          <p:nvPr>
            <p:ph type="sldNum" sz="quarter" idx="10"/>
          </p:nvPr>
        </p:nvSpPr>
        <p:spPr/>
        <p:txBody>
          <a:bodyPr/>
          <a:lstStyle/>
          <a:p>
            <a:fld id="{C3706F34-3305-884B-B329-A316602CE9D7}" type="slidenum">
              <a:rPr lang="en-US" smtClean="0"/>
              <a:t>24</a:t>
            </a:fld>
            <a:endParaRPr lang="en-US" dirty="0"/>
          </a:p>
        </p:txBody>
      </p:sp>
    </p:spTree>
    <p:extLst>
      <p:ext uri="{BB962C8B-B14F-4D97-AF65-F5344CB8AC3E}">
        <p14:creationId xmlns:p14="http://schemas.microsoft.com/office/powerpoint/2010/main" val="1624365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chart is</a:t>
            </a:r>
            <a:r>
              <a:rPr lang="en-US" baseline="0" dirty="0" smtClean="0"/>
              <a:t> from page 35 in “Rising Seas in California” the science report produced in 2018 for the Ocean Protection Council. It shows a number of SLR projections over the years concerning California’s coastline and UNDERSCORES the considerable uncertainty in each of the projections, due to our still limited understanding of how large ice sheets in Antarctica will behave in a warmer climate. The H++ scenario for the “physical plausibility” of 10 feet of SLR is marked above the “CA Science Update 2017.”</a:t>
            </a:r>
            <a:endParaRPr lang="en-US" dirty="0"/>
          </a:p>
        </p:txBody>
      </p:sp>
      <p:sp>
        <p:nvSpPr>
          <p:cNvPr id="4" name="Slide Number Placeholder 3"/>
          <p:cNvSpPr>
            <a:spLocks noGrp="1"/>
          </p:cNvSpPr>
          <p:nvPr>
            <p:ph type="sldNum" sz="quarter" idx="10"/>
          </p:nvPr>
        </p:nvSpPr>
        <p:spPr/>
        <p:txBody>
          <a:bodyPr/>
          <a:lstStyle/>
          <a:p>
            <a:fld id="{C3706F34-3305-884B-B329-A316602CE9D7}" type="slidenum">
              <a:rPr lang="en-US" smtClean="0"/>
              <a:t>25</a:t>
            </a:fld>
            <a:endParaRPr lang="en-US" dirty="0"/>
          </a:p>
        </p:txBody>
      </p:sp>
    </p:spTree>
    <p:extLst>
      <p:ext uri="{BB962C8B-B14F-4D97-AF65-F5344CB8AC3E}">
        <p14:creationId xmlns:p14="http://schemas.microsoft.com/office/powerpoint/2010/main" val="2769092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a:t>
            </a:r>
            <a:r>
              <a:rPr lang="en-US" baseline="0" dirty="0" smtClean="0"/>
              <a:t> example of what we can provide on key questions like UNCERTAINTY.</a:t>
            </a:r>
            <a:endParaRPr lang="en-US" dirty="0"/>
          </a:p>
        </p:txBody>
      </p:sp>
      <p:sp>
        <p:nvSpPr>
          <p:cNvPr id="4" name="Slide Number Placeholder 3"/>
          <p:cNvSpPr>
            <a:spLocks noGrp="1"/>
          </p:cNvSpPr>
          <p:nvPr>
            <p:ph type="sldNum" sz="quarter" idx="10"/>
          </p:nvPr>
        </p:nvSpPr>
        <p:spPr/>
        <p:txBody>
          <a:bodyPr/>
          <a:lstStyle/>
          <a:p>
            <a:fld id="{C3706F34-3305-884B-B329-A316602CE9D7}" type="slidenum">
              <a:rPr lang="en-US" smtClean="0"/>
              <a:t>26</a:t>
            </a:fld>
            <a:endParaRPr lang="en-US" dirty="0"/>
          </a:p>
        </p:txBody>
      </p:sp>
    </p:spTree>
    <p:extLst>
      <p:ext uri="{BB962C8B-B14F-4D97-AF65-F5344CB8AC3E}">
        <p14:creationId xmlns:p14="http://schemas.microsoft.com/office/powerpoint/2010/main" val="21449775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This section temperature slides for key points in the Bay Area Region Report and from other sources.</a:t>
            </a:r>
          </a:p>
          <a:p>
            <a:endParaRPr lang="en-US" sz="1200" dirty="0"/>
          </a:p>
        </p:txBody>
      </p:sp>
      <p:sp>
        <p:nvSpPr>
          <p:cNvPr id="4" name="Slide Number Placeholder 3"/>
          <p:cNvSpPr>
            <a:spLocks noGrp="1"/>
          </p:cNvSpPr>
          <p:nvPr>
            <p:ph type="sldNum" sz="quarter" idx="10"/>
          </p:nvPr>
        </p:nvSpPr>
        <p:spPr/>
        <p:txBody>
          <a:bodyPr/>
          <a:lstStyle/>
          <a:p>
            <a:fld id="{28905215-AAC4-BF40-8750-E23BCF1DCFCB}"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129772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a significant </a:t>
            </a:r>
            <a:r>
              <a:rPr lang="en-US" baseline="0" dirty="0" smtClean="0"/>
              <a:t>lag in the climate system between when GHGs are emitted into the atmosphere and when we see the impacts (warmer temperatures, more intense storms, rising sea levels, etc.). This is mostly because the oceans absorb much of the heat produced. The impacts we are seeing now and for the next few decades are the result of PAST emissions that are already “baked in” the global system. Therefore, cutting emissions now will only start to make a visible difference around mid-century and beyond. Cutting emissions is VITAL to reducing warming later this century. How much we cut and how soon will determine the type of world we inhabit in 2050 and beyond.</a:t>
            </a:r>
            <a:endParaRPr lang="en-US" dirty="0"/>
          </a:p>
        </p:txBody>
      </p:sp>
      <p:sp>
        <p:nvSpPr>
          <p:cNvPr id="4" name="Slide Number Placeholder 3"/>
          <p:cNvSpPr>
            <a:spLocks noGrp="1"/>
          </p:cNvSpPr>
          <p:nvPr>
            <p:ph type="sldNum" sz="quarter" idx="10"/>
          </p:nvPr>
        </p:nvSpPr>
        <p:spPr/>
        <p:txBody>
          <a:bodyPr/>
          <a:lstStyle/>
          <a:p>
            <a:fld id="{28905215-AAC4-BF40-8750-E23BCF1DCFCB}"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17911423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charts illustrate the point</a:t>
            </a:r>
            <a:r>
              <a:rPr lang="en-US" baseline="0" dirty="0" smtClean="0"/>
              <a:t> made in the previous slide. Which emissions path we choose over the next few decades will have a huge impact on the future world. While our actions to cut emissions now can’t have any real impact on climate impacts through mid-century, but they will definitely make a difference in the second half of the 21</a:t>
            </a:r>
            <a:r>
              <a:rPr lang="en-US" baseline="30000" dirty="0" smtClean="0"/>
              <a:t>st</a:t>
            </a:r>
            <a:r>
              <a:rPr lang="en-US" baseline="0" dirty="0" smtClean="0"/>
              <a:t> century and beyond. </a:t>
            </a:r>
            <a:endParaRPr lang="en-US" dirty="0"/>
          </a:p>
        </p:txBody>
      </p:sp>
      <p:sp>
        <p:nvSpPr>
          <p:cNvPr id="4" name="Slide Number Placeholder 3"/>
          <p:cNvSpPr>
            <a:spLocks noGrp="1"/>
          </p:cNvSpPr>
          <p:nvPr>
            <p:ph type="sldNum" sz="quarter" idx="10"/>
          </p:nvPr>
        </p:nvSpPr>
        <p:spPr/>
        <p:txBody>
          <a:bodyPr/>
          <a:lstStyle/>
          <a:p>
            <a:fld id="{28905215-AAC4-BF40-8750-E23BCF1DCFCB}"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421167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TOC for the Slide Deck</a:t>
            </a:r>
          </a:p>
          <a:p>
            <a:endParaRPr lang="en-US" sz="1200" dirty="0"/>
          </a:p>
        </p:txBody>
      </p:sp>
      <p:sp>
        <p:nvSpPr>
          <p:cNvPr id="4" name="Slide Number Placeholder 3"/>
          <p:cNvSpPr>
            <a:spLocks noGrp="1"/>
          </p:cNvSpPr>
          <p:nvPr>
            <p:ph type="sldNum" sz="quarter" idx="10"/>
          </p:nvPr>
        </p:nvSpPr>
        <p:spPr/>
        <p:txBody>
          <a:bodyPr/>
          <a:lstStyle/>
          <a:p>
            <a:fld id="{28905215-AAC4-BF40-8750-E23BCF1DCFCB}"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15874489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Bay</a:t>
            </a:r>
            <a:r>
              <a:rPr lang="en-US" baseline="0" dirty="0" smtClean="0"/>
              <a:t> Area Region Report and the statewide Climate Justice Report both discuss the ways in which climate change will impact vulnerable communities—low income, people of color, elderly, etc. The 90-page Climate Justice report involved a number of Bay Area advisors and reviewers. </a:t>
            </a:r>
            <a:endParaRPr lang="en-US" dirty="0"/>
          </a:p>
        </p:txBody>
      </p:sp>
      <p:sp>
        <p:nvSpPr>
          <p:cNvPr id="4" name="Slide Number Placeholder 3"/>
          <p:cNvSpPr>
            <a:spLocks noGrp="1"/>
          </p:cNvSpPr>
          <p:nvPr>
            <p:ph type="sldNum" sz="quarter" idx="10"/>
          </p:nvPr>
        </p:nvSpPr>
        <p:spPr/>
        <p:txBody>
          <a:bodyPr/>
          <a:lstStyle/>
          <a:p>
            <a:fld id="{28905215-AAC4-BF40-8750-E23BCF1DCFCB}"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7792283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quote is from the introduction to the 4</a:t>
            </a:r>
            <a:r>
              <a:rPr lang="en-US" baseline="30000" dirty="0" smtClean="0"/>
              <a:t>th</a:t>
            </a:r>
            <a:r>
              <a:rPr lang="en-US" dirty="0" smtClean="0"/>
              <a:t> Assessment’s Climate</a:t>
            </a:r>
            <a:r>
              <a:rPr lang="en-US" baseline="0" dirty="0" smtClean="0"/>
              <a:t> Justice Report. </a:t>
            </a:r>
            <a:endParaRPr lang="en-US" dirty="0"/>
          </a:p>
        </p:txBody>
      </p:sp>
      <p:sp>
        <p:nvSpPr>
          <p:cNvPr id="4" name="Slide Number Placeholder 3"/>
          <p:cNvSpPr>
            <a:spLocks noGrp="1"/>
          </p:cNvSpPr>
          <p:nvPr>
            <p:ph type="sldNum" sz="quarter" idx="10"/>
          </p:nvPr>
        </p:nvSpPr>
        <p:spPr/>
        <p:txBody>
          <a:bodyPr/>
          <a:lstStyle/>
          <a:p>
            <a:fld id="{28905215-AAC4-BF40-8750-E23BCF1DCFCB}"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7281500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Definition</a:t>
            </a:r>
            <a:r>
              <a:rPr lang="en-US" baseline="0" dirty="0" smtClean="0"/>
              <a:t> from the Climate Justice report.</a:t>
            </a:r>
            <a:endParaRPr lang="en-US" dirty="0"/>
          </a:p>
        </p:txBody>
      </p:sp>
      <p:sp>
        <p:nvSpPr>
          <p:cNvPr id="4" name="Slide Number Placeholder 3"/>
          <p:cNvSpPr>
            <a:spLocks noGrp="1"/>
          </p:cNvSpPr>
          <p:nvPr>
            <p:ph type="sldNum" sz="quarter" idx="10"/>
          </p:nvPr>
        </p:nvSpPr>
        <p:spPr/>
        <p:txBody>
          <a:bodyPr/>
          <a:lstStyle/>
          <a:p>
            <a:fld id="{28905215-AAC4-BF40-8750-E23BCF1DCFCB}"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1284088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Definition</a:t>
            </a:r>
            <a:r>
              <a:rPr lang="en-US" baseline="0" dirty="0" smtClean="0"/>
              <a:t> from the Climate Justice report.</a:t>
            </a:r>
            <a:endParaRPr lang="en-US" dirty="0"/>
          </a:p>
        </p:txBody>
      </p:sp>
      <p:sp>
        <p:nvSpPr>
          <p:cNvPr id="4" name="Slide Number Placeholder 3"/>
          <p:cNvSpPr>
            <a:spLocks noGrp="1"/>
          </p:cNvSpPr>
          <p:nvPr>
            <p:ph type="sldNum" sz="quarter" idx="10"/>
          </p:nvPr>
        </p:nvSpPr>
        <p:spPr/>
        <p:txBody>
          <a:bodyPr/>
          <a:lstStyle/>
          <a:p>
            <a:fld id="{28905215-AAC4-BF40-8750-E23BCF1DCFCB}"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2916240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example of research done in the Bay Area (and 3 other CA regions) to illustrate</a:t>
            </a:r>
            <a:r>
              <a:rPr lang="en-US" baseline="0" dirty="0" smtClean="0"/>
              <a:t> climate-related inequities. This study by Shonkoff et al shows the difference in tree canopy (more shade, less heat) in green and the extent of hard, impervious surfaces (more reflected heat) in red  comparing neighborhoods at different income levels (percent of households below the poverty line). </a:t>
            </a:r>
            <a:endParaRPr lang="en-US" dirty="0"/>
          </a:p>
        </p:txBody>
      </p:sp>
      <p:sp>
        <p:nvSpPr>
          <p:cNvPr id="4" name="Slide Number Placeholder 3"/>
          <p:cNvSpPr>
            <a:spLocks noGrp="1"/>
          </p:cNvSpPr>
          <p:nvPr>
            <p:ph type="sldNum" sz="quarter" idx="10"/>
          </p:nvPr>
        </p:nvSpPr>
        <p:spPr/>
        <p:txBody>
          <a:bodyPr/>
          <a:lstStyle/>
          <a:p>
            <a:fld id="{28905215-AAC4-BF40-8750-E23BCF1DCFCB}"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20065892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research on climate-related inequities. The chart on the left was developed to measure social vulnerability. While the map on the</a:t>
            </a:r>
            <a:r>
              <a:rPr lang="en-US" baseline="0" dirty="0" smtClean="0"/>
              <a:t> right overlay high social vulnerability areas in Oakland (dark red/brown) with places that would flood under a meter of sea level rise. Both graphics (and more like the latter) are from Community-Based Adaptation Planning: A Case Study of Oakland, California by the Pacific Institute in 2012.</a:t>
            </a:r>
            <a:endParaRPr lang="en-US" dirty="0"/>
          </a:p>
        </p:txBody>
      </p:sp>
      <p:sp>
        <p:nvSpPr>
          <p:cNvPr id="4" name="Slide Number Placeholder 3"/>
          <p:cNvSpPr>
            <a:spLocks noGrp="1"/>
          </p:cNvSpPr>
          <p:nvPr>
            <p:ph type="sldNum" sz="quarter" idx="10"/>
          </p:nvPr>
        </p:nvSpPr>
        <p:spPr/>
        <p:txBody>
          <a:bodyPr/>
          <a:lstStyle/>
          <a:p>
            <a:fld id="{28905215-AAC4-BF40-8750-E23BCF1DCFCB}"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14684235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theme is woven through the report. Our ability</a:t>
            </a:r>
            <a:r>
              <a:rPr lang="en-US" baseline="0" dirty="0" smtClean="0"/>
              <a:t> to deal effectively with fire, sea level rise, heat, drought and other climate impacts will be heavily dependent on what housing, land use and development patterns we employ over the next few decades. Where will we house the next 1 million residents expected to live in the Bay Area in another decade or two? </a:t>
            </a:r>
            <a:endParaRPr lang="en-US" dirty="0"/>
          </a:p>
        </p:txBody>
      </p:sp>
      <p:sp>
        <p:nvSpPr>
          <p:cNvPr id="4" name="Slide Number Placeholder 3"/>
          <p:cNvSpPr>
            <a:spLocks noGrp="1"/>
          </p:cNvSpPr>
          <p:nvPr>
            <p:ph type="sldNum" sz="quarter" idx="10"/>
          </p:nvPr>
        </p:nvSpPr>
        <p:spPr/>
        <p:txBody>
          <a:bodyPr/>
          <a:lstStyle/>
          <a:p>
            <a:fld id="{28905215-AAC4-BF40-8750-E23BCF1DCFCB}"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4086774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Images</a:t>
            </a:r>
            <a:r>
              <a:rPr lang="en-US" baseline="0" dirty="0" smtClean="0"/>
              <a:t> to illustrate the land use issues related to climate change. The top left is from Our Coast Our Future and shows 4 feet of sea level rise flooding significant bayside and coastal lands. The top right is from a Google map for Bay Area next day temperatures showing the huge difference in afternoon temperatures from the coast to central bay to outer Bay Area. Hotter areas use more water in summer and more electricity for AC. The bottom image shows a structure fire, typical of what we see now in what were once rural open spaces.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8905215-AAC4-BF40-8750-E23BCF1DCFCB}"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19097394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This section shows</a:t>
            </a:r>
            <a:r>
              <a:rPr lang="en-US" sz="1200" baseline="0" dirty="0" smtClean="0"/>
              <a:t> examples of the many projects underway to address climate impacts in the Bay Area.</a:t>
            </a:r>
            <a:endParaRPr lang="en-US" sz="1200" dirty="0" smtClean="0"/>
          </a:p>
          <a:p>
            <a:endParaRPr lang="en-US" sz="1200" dirty="0"/>
          </a:p>
        </p:txBody>
      </p:sp>
      <p:sp>
        <p:nvSpPr>
          <p:cNvPr id="4" name="Slide Number Placeholder 3"/>
          <p:cNvSpPr>
            <a:spLocks noGrp="1"/>
          </p:cNvSpPr>
          <p:nvPr>
            <p:ph type="sldNum" sz="quarter" idx="10"/>
          </p:nvPr>
        </p:nvSpPr>
        <p:spPr/>
        <p:txBody>
          <a:bodyPr/>
          <a:lstStyle/>
          <a:p>
            <a:fld id="{28905215-AAC4-BF40-8750-E23BCF1DCFCB}"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20083245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Clockwise</a:t>
            </a:r>
            <a:r>
              <a:rPr lang="en-US" baseline="0" dirty="0" smtClean="0"/>
              <a:t> from upper left: Big CDC-funded project by SF. Resilient by Design. Mark Stacey RISeR research project at UC Berkeley. Late 1970’s water supply pipe laid down on the Richmond San Rafael Bridge to bring East Bay water to Marin during a deep drought. BayCAN. Post-2017 fire/water project in North Bay. SFPUC projections for Hetch Hetchy water supply under various climate scenarios. BARHII Climate Change/Health Guides. Oro Loma Horizontal Levee Project in East Bay. </a:t>
            </a:r>
            <a:endParaRPr lang="en-US" dirty="0"/>
          </a:p>
        </p:txBody>
      </p:sp>
      <p:sp>
        <p:nvSpPr>
          <p:cNvPr id="4" name="Slide Number Placeholder 3"/>
          <p:cNvSpPr>
            <a:spLocks noGrp="1"/>
          </p:cNvSpPr>
          <p:nvPr>
            <p:ph type="sldNum" sz="quarter" idx="10"/>
          </p:nvPr>
        </p:nvSpPr>
        <p:spPr/>
        <p:txBody>
          <a:bodyPr/>
          <a:lstStyle/>
          <a:p>
            <a:fld id="{C3706F34-3305-884B-B329-A316602CE9D7}" type="slidenum">
              <a:rPr lang="en-US" smtClean="0"/>
              <a:t>40</a:t>
            </a:fld>
            <a:endParaRPr lang="en-US" dirty="0"/>
          </a:p>
        </p:txBody>
      </p:sp>
    </p:spTree>
    <p:extLst>
      <p:ext uri="{BB962C8B-B14F-4D97-AF65-F5344CB8AC3E}">
        <p14:creationId xmlns:p14="http://schemas.microsoft.com/office/powerpoint/2010/main" val="184748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This section provides overview slides for top-level points in the Bay Area Region Report taken from the Key</a:t>
            </a:r>
            <a:r>
              <a:rPr lang="en-US" sz="1200" baseline="0" dirty="0" smtClean="0"/>
              <a:t> Findings on pages 6-9.</a:t>
            </a:r>
            <a:endParaRPr lang="en-US" sz="1200" dirty="0" smtClean="0"/>
          </a:p>
          <a:p>
            <a:endParaRPr lang="en-US" sz="1200" dirty="0"/>
          </a:p>
        </p:txBody>
      </p:sp>
      <p:sp>
        <p:nvSpPr>
          <p:cNvPr id="4" name="Slide Number Placeholder 3"/>
          <p:cNvSpPr>
            <a:spLocks noGrp="1"/>
          </p:cNvSpPr>
          <p:nvPr>
            <p:ph type="sldNum" sz="quarter" idx="10"/>
          </p:nvPr>
        </p:nvSpPr>
        <p:spPr/>
        <p:txBody>
          <a:bodyPr/>
          <a:lstStyle/>
          <a:p>
            <a:fld id="{28905215-AAC4-BF40-8750-E23BCF1DCFCB}"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886978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Measure AA regional</a:t>
            </a:r>
            <a:r>
              <a:rPr lang="en-US" baseline="0" dirty="0" smtClean="0"/>
              <a:t> parcel tax. 1</a:t>
            </a:r>
            <a:r>
              <a:rPr lang="en-US" baseline="30000" dirty="0" smtClean="0"/>
              <a:t>st</a:t>
            </a:r>
            <a:r>
              <a:rPr lang="en-US" baseline="0" dirty="0" smtClean="0"/>
              <a:t> regional parcel tax passed in California. Will provide $500 million over 20 years for SF Bay wetlands restoration projects. </a:t>
            </a:r>
            <a:endParaRPr lang="en-US" dirty="0"/>
          </a:p>
        </p:txBody>
      </p:sp>
      <p:sp>
        <p:nvSpPr>
          <p:cNvPr id="4" name="Slide Number Placeholder 3"/>
          <p:cNvSpPr>
            <a:spLocks noGrp="1"/>
          </p:cNvSpPr>
          <p:nvPr>
            <p:ph type="sldNum" sz="quarter" idx="10"/>
          </p:nvPr>
        </p:nvSpPr>
        <p:spPr/>
        <p:txBody>
          <a:bodyPr/>
          <a:lstStyle/>
          <a:p>
            <a:fld id="{28905215-AAC4-BF40-8750-E23BCF1DCFCB}"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3693293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Resilient by Design:</a:t>
            </a:r>
            <a:r>
              <a:rPr lang="en-US" baseline="0" dirty="0" smtClean="0"/>
              <a:t> Bay Area Challenge. Year-long project funded by $5 million grant from Rockefeller Foundation that produced 9 visionary designs for addressing sea level rise in specific locations around the bay. More at: http://www.resilientbayarea.org/</a:t>
            </a:r>
          </a:p>
          <a:p>
            <a:endParaRPr lang="en-US" dirty="0"/>
          </a:p>
        </p:txBody>
      </p:sp>
      <p:sp>
        <p:nvSpPr>
          <p:cNvPr id="4" name="Slide Number Placeholder 3"/>
          <p:cNvSpPr>
            <a:spLocks noGrp="1"/>
          </p:cNvSpPr>
          <p:nvPr>
            <p:ph type="sldNum" sz="quarter" idx="10"/>
          </p:nvPr>
        </p:nvSpPr>
        <p:spPr/>
        <p:txBody>
          <a:bodyPr/>
          <a:lstStyle/>
          <a:p>
            <a:fld id="{28905215-AAC4-BF40-8750-E23BCF1DCFCB}"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10647155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Research by Mark Stacey and colleagues at UC Berkeley showing the inter-dependence of local communities around</a:t>
            </a:r>
            <a:r>
              <a:rPr lang="en-US" baseline="0" dirty="0" smtClean="0"/>
              <a:t> the bay in dealing with sea level rise. The left panel illustrates, for 1 meter and 1.5 meters of sea level rise, where a given county fortifying itself (walls or levees) will have an impact on water levels in nearby counties. The effects are greatest in the South Bay. </a:t>
            </a:r>
            <a:endParaRPr lang="en-US" dirty="0"/>
          </a:p>
        </p:txBody>
      </p:sp>
      <p:sp>
        <p:nvSpPr>
          <p:cNvPr id="4" name="Slide Number Placeholder 3"/>
          <p:cNvSpPr>
            <a:spLocks noGrp="1"/>
          </p:cNvSpPr>
          <p:nvPr>
            <p:ph type="sldNum" sz="quarter" idx="10"/>
          </p:nvPr>
        </p:nvSpPr>
        <p:spPr/>
        <p:txBody>
          <a:bodyPr/>
          <a:lstStyle/>
          <a:p>
            <a:fld id="{28905215-AAC4-BF40-8750-E23BCF1DCFCB}"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7316541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This section provides images related to</a:t>
            </a:r>
            <a:r>
              <a:rPr lang="en-US" sz="1200" baseline="0" dirty="0" smtClean="0"/>
              <a:t> Bay Area climate impacts that can be used in slide shows. </a:t>
            </a:r>
            <a:endParaRPr lang="en-US" sz="1200" dirty="0" smtClean="0"/>
          </a:p>
          <a:p>
            <a:endParaRPr lang="en-US" sz="1200" dirty="0"/>
          </a:p>
        </p:txBody>
      </p:sp>
      <p:sp>
        <p:nvSpPr>
          <p:cNvPr id="4" name="Slide Number Placeholder 3"/>
          <p:cNvSpPr>
            <a:spLocks noGrp="1"/>
          </p:cNvSpPr>
          <p:nvPr>
            <p:ph type="sldNum" sz="quarter" idx="10"/>
          </p:nvPr>
        </p:nvSpPr>
        <p:spPr/>
        <p:txBody>
          <a:bodyPr/>
          <a:lstStyle/>
          <a:p>
            <a:fld id="{28905215-AAC4-BF40-8750-E23BCF1DCFCB}"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21044337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BRUCE</a:t>
            </a:r>
          </a:p>
        </p:txBody>
      </p:sp>
      <p:sp>
        <p:nvSpPr>
          <p:cNvPr id="4" name="Slide Number Placeholder 3"/>
          <p:cNvSpPr>
            <a:spLocks noGrp="1"/>
          </p:cNvSpPr>
          <p:nvPr>
            <p:ph type="sldNum" sz="quarter" idx="10"/>
          </p:nvPr>
        </p:nvSpPr>
        <p:spPr/>
        <p:txBody>
          <a:bodyPr/>
          <a:lstStyle/>
          <a:p>
            <a:fld id="{28905215-AAC4-BF40-8750-E23BCF1DCFCB}"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11828253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Clockwise from upper left: An image from a slide presentation by Rachel Morello-Frosch, UC Berkeley expert</a:t>
            </a:r>
            <a:r>
              <a:rPr lang="en-US" baseline="0" dirty="0" smtClean="0"/>
              <a:t> and co-author of The Climate Gap (climate, health and equity). San Francisco Chronicle headline from a major heatwave that hit Northern California in 2006. An chart showing how the Polar Vortex in early 2018 dropped temperatures way below normal in the Upper Midwest. The non-native Aedes Egypti mosquito, which has been found in the Bay Area as recently as 2015, can carry dengue, yellow fever and zika. </a:t>
            </a:r>
            <a:endParaRPr lang="en-US" dirty="0"/>
          </a:p>
        </p:txBody>
      </p:sp>
      <p:sp>
        <p:nvSpPr>
          <p:cNvPr id="4" name="Slide Number Placeholder 3"/>
          <p:cNvSpPr>
            <a:spLocks noGrp="1"/>
          </p:cNvSpPr>
          <p:nvPr>
            <p:ph type="sldNum" sz="quarter" idx="10"/>
          </p:nvPr>
        </p:nvSpPr>
        <p:spPr/>
        <p:txBody>
          <a:bodyPr/>
          <a:lstStyle/>
          <a:p>
            <a:fld id="{28905215-AAC4-BF40-8750-E23BCF1DCFCB}" type="slidenum">
              <a:rPr lang="en-US" smtClean="0">
                <a:solidFill>
                  <a:prstClr val="black"/>
                </a:solidFill>
              </a:rPr>
              <a:pPr/>
              <a:t>46</a:t>
            </a:fld>
            <a:endParaRPr lang="en-US" dirty="0">
              <a:solidFill>
                <a:prstClr val="black"/>
              </a:solidFill>
            </a:endParaRPr>
          </a:p>
        </p:txBody>
      </p:sp>
    </p:spTree>
    <p:extLst>
      <p:ext uri="{BB962C8B-B14F-4D97-AF65-F5344CB8AC3E}">
        <p14:creationId xmlns:p14="http://schemas.microsoft.com/office/powerpoint/2010/main" val="749306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Examples of how a warming planet is already affecting the Bay Area and California.</a:t>
            </a:r>
            <a:r>
              <a:rPr lang="en-US" baseline="0" dirty="0" smtClean="0"/>
              <a:t> While a single event like a hot day or an intense rainstorm is the result of complex factors, sometimes including climate change, these longer-term trends are consistent with our knowledge about the impacts of a warmer earth.</a:t>
            </a:r>
            <a:endParaRPr lang="en-US" dirty="0"/>
          </a:p>
        </p:txBody>
      </p:sp>
      <p:sp>
        <p:nvSpPr>
          <p:cNvPr id="4" name="Slide Number Placeholder 3"/>
          <p:cNvSpPr>
            <a:spLocks noGrp="1"/>
          </p:cNvSpPr>
          <p:nvPr>
            <p:ph type="sldNum" sz="quarter" idx="10"/>
          </p:nvPr>
        </p:nvSpPr>
        <p:spPr/>
        <p:txBody>
          <a:bodyPr/>
          <a:lstStyle/>
          <a:p>
            <a:fld id="{C3706F34-3305-884B-B329-A316602CE9D7}" type="slidenum">
              <a:rPr lang="en-US" smtClean="0"/>
              <a:t>5</a:t>
            </a:fld>
            <a:endParaRPr lang="en-US" dirty="0"/>
          </a:p>
        </p:txBody>
      </p:sp>
    </p:spTree>
    <p:extLst>
      <p:ext uri="{BB962C8B-B14F-4D97-AF65-F5344CB8AC3E}">
        <p14:creationId xmlns:p14="http://schemas.microsoft.com/office/powerpoint/2010/main" val="28864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Examples of how a warming planet is</a:t>
            </a:r>
            <a:r>
              <a:rPr lang="en-US" baseline="0" dirty="0" smtClean="0"/>
              <a:t> projected to affect </a:t>
            </a:r>
            <a:r>
              <a:rPr lang="en-US" dirty="0" smtClean="0"/>
              <a:t>the Bay Area and California</a:t>
            </a:r>
            <a:r>
              <a:rPr lang="en-US" baseline="0" dirty="0" smtClean="0"/>
              <a:t> in terms of temperature and precipitation. </a:t>
            </a:r>
            <a:endParaRPr lang="en-US" dirty="0"/>
          </a:p>
        </p:txBody>
      </p:sp>
      <p:sp>
        <p:nvSpPr>
          <p:cNvPr id="4" name="Slide Number Placeholder 3"/>
          <p:cNvSpPr>
            <a:spLocks noGrp="1"/>
          </p:cNvSpPr>
          <p:nvPr>
            <p:ph type="sldNum" sz="quarter" idx="10"/>
          </p:nvPr>
        </p:nvSpPr>
        <p:spPr/>
        <p:txBody>
          <a:bodyPr/>
          <a:lstStyle/>
          <a:p>
            <a:fld id="{C3706F34-3305-884B-B329-A316602CE9D7}" type="slidenum">
              <a:rPr lang="en-US" smtClean="0"/>
              <a:t>6</a:t>
            </a:fld>
            <a:endParaRPr lang="en-US" dirty="0"/>
          </a:p>
        </p:txBody>
      </p:sp>
    </p:spTree>
    <p:extLst>
      <p:ext uri="{BB962C8B-B14F-4D97-AF65-F5344CB8AC3E}">
        <p14:creationId xmlns:p14="http://schemas.microsoft.com/office/powerpoint/2010/main" val="1684839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Examples of how a warming planet is</a:t>
            </a:r>
            <a:r>
              <a:rPr lang="en-US" baseline="0" dirty="0" smtClean="0"/>
              <a:t> projected to affect sea level rise in </a:t>
            </a:r>
            <a:r>
              <a:rPr lang="en-US" dirty="0" smtClean="0"/>
              <a:t>the Bay Area and California</a:t>
            </a:r>
            <a:r>
              <a:rPr lang="en-US" baseline="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C3706F34-3305-884B-B329-A316602CE9D7}" type="slidenum">
              <a:rPr lang="en-US" smtClean="0"/>
              <a:t>7</a:t>
            </a:fld>
            <a:endParaRPr lang="en-US" dirty="0"/>
          </a:p>
        </p:txBody>
      </p:sp>
    </p:spTree>
    <p:extLst>
      <p:ext uri="{BB962C8B-B14F-4D97-AF65-F5344CB8AC3E}">
        <p14:creationId xmlns:p14="http://schemas.microsoft.com/office/powerpoint/2010/main" val="660883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This section shows temperature slides for key temp findings in the Bay Area Region Report pages 13-16 and from other sources.</a:t>
            </a:r>
          </a:p>
          <a:p>
            <a:endParaRPr lang="en-US" sz="1200" dirty="0"/>
          </a:p>
        </p:txBody>
      </p:sp>
      <p:sp>
        <p:nvSpPr>
          <p:cNvPr id="4" name="Slide Number Placeholder 3"/>
          <p:cNvSpPr>
            <a:spLocks noGrp="1"/>
          </p:cNvSpPr>
          <p:nvPr>
            <p:ph type="sldNum" sz="quarter" idx="10"/>
          </p:nvPr>
        </p:nvSpPr>
        <p:spPr/>
        <p:txBody>
          <a:bodyPr/>
          <a:lstStyle/>
          <a:p>
            <a:fld id="{28905215-AAC4-BF40-8750-E23BCF1DCFCB}"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1277565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Bay Area Region Report discussion of </a:t>
            </a:r>
            <a:r>
              <a:rPr lang="en-US" baseline="0" dirty="0" smtClean="0"/>
              <a:t>temperature is on pages 13-16. This chart first shows the historical Bay Area annual average maximum temperature record from 1960 (black line) – some yearly variability but overall trending upward. Then, we show projected annual average max for a moderate emissions scenario (blue - 4.5) and a high emissions scenario (red - 8.5). The scenarios make no real difference in temperature in the next few decades (that warming is already “baked in” from past emissions). However, after 2050 the difference is substantial. (The shaded areas show the potential range under a scenario while the line is the average increase.)</a:t>
            </a:r>
            <a:endParaRPr lang="en-US" dirty="0"/>
          </a:p>
        </p:txBody>
      </p:sp>
      <p:sp>
        <p:nvSpPr>
          <p:cNvPr id="4" name="Slide Number Placeholder 3"/>
          <p:cNvSpPr>
            <a:spLocks noGrp="1"/>
          </p:cNvSpPr>
          <p:nvPr>
            <p:ph type="sldNum" sz="quarter" idx="10"/>
          </p:nvPr>
        </p:nvSpPr>
        <p:spPr/>
        <p:txBody>
          <a:bodyPr/>
          <a:lstStyle/>
          <a:p>
            <a:fld id="{C3706F34-3305-884B-B329-A316602CE9D7}" type="slidenum">
              <a:rPr lang="en-US" smtClean="0"/>
              <a:t>9</a:t>
            </a:fld>
            <a:endParaRPr lang="en-US" dirty="0"/>
          </a:p>
        </p:txBody>
      </p:sp>
    </p:spTree>
    <p:extLst>
      <p:ext uri="{BB962C8B-B14F-4D97-AF65-F5344CB8AC3E}">
        <p14:creationId xmlns:p14="http://schemas.microsoft.com/office/powerpoint/2010/main" val="1711176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EB7AA655-FB10-4CEE-86B9-BF9C88BE2C1E}" type="datetimeFigureOut">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5/10/19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8" name="Footer Placeholder 7"/>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9" name="Slide Number Placeholder 8"/>
          <p:cNvSpPr>
            <a:spLocks noGrp="1"/>
          </p:cNvSpPr>
          <p:nvPr>
            <p:ph type="sldNum" sz="quarter" idx="12"/>
          </p:nvPr>
        </p:nvSpPr>
        <p:spPr/>
        <p:txBody>
          <a:bodyPr/>
          <a:lstStyle/>
          <a:p>
            <a:fld id="{00E86E25-BB8C-4842-BB93-2B96CE94688D}"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B7AA655-FB10-4CEE-86B9-BF9C88BE2C1E}" type="datetimeFigureOut">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5/10/19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00E86E25-BB8C-4842-BB93-2B96CE94688D}"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B7AA655-FB10-4CEE-86B9-BF9C88BE2C1E}" type="datetimeFigureOut">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5/10/19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00E86E25-BB8C-4842-BB93-2B96CE94688D}"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B7AA655-FB10-4CEE-86B9-BF9C88BE2C1E}" type="datetimeFigureOut">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5/10/19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00E86E25-BB8C-4842-BB93-2B96CE94688D}"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prstClr val="white"/>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white"/>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B7AA655-FB10-4CEE-86B9-BF9C88BE2C1E}" type="datetimeFigureOut">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5/10/19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00E86E25-BB8C-4842-BB93-2B96CE94688D}"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EB7AA655-FB10-4CEE-86B9-BF9C88BE2C1E}" type="datetimeFigureOut">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5/10/19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00E86E25-BB8C-4842-BB93-2B96CE94688D}"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Drag picture to placeholder or click icon to add</a:t>
            </a:r>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Drag picture to placeholder or click icon to add</a:t>
            </a:r>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Drag picture to placeholder or click icon to add</a:t>
            </a:r>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EB7AA655-FB10-4CEE-86B9-BF9C88BE2C1E}" type="datetimeFigureOut">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5/10/19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00E86E25-BB8C-4842-BB93-2B96CE94688D}"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7AA655-FB10-4CEE-86B9-BF9C88BE2C1E}" type="datetimeFigureOut">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5/10/19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00E86E25-BB8C-4842-BB93-2B96CE94688D}"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7AA655-FB10-4CEE-86B9-BF9C88BE2C1E}" type="datetimeFigureOut">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5/10/19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00E86E25-BB8C-4842-BB93-2B96CE94688D}"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7AA655-FB10-4CEE-86B9-BF9C88BE2C1E}" type="datetimeFigureOut">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5/10/19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00E86E25-BB8C-4842-BB93-2B96CE94688D}"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B7AA655-FB10-4CEE-86B9-BF9C88BE2C1E}" type="datetimeFigureOut">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5/10/19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00E86E25-BB8C-4842-BB93-2B96CE94688D}"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AA655-FB10-4CEE-86B9-BF9C88BE2C1E}" type="datetimeFigureOut">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5/10/19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00E86E25-BB8C-4842-BB93-2B96CE94688D}"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B7AA655-FB10-4CEE-86B9-BF9C88BE2C1E}" type="datetimeFigureOut">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5/10/19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8" name="Footer Placeholder 7"/>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9" name="Slide Number Placeholder 8"/>
          <p:cNvSpPr>
            <a:spLocks noGrp="1"/>
          </p:cNvSpPr>
          <p:nvPr>
            <p:ph type="sldNum" sz="quarter" idx="12"/>
          </p:nvPr>
        </p:nvSpPr>
        <p:spPr/>
        <p:txBody>
          <a:bodyPr/>
          <a:lstStyle/>
          <a:p>
            <a:fld id="{00E86E25-BB8C-4842-BB93-2B96CE94688D}"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B7AA655-FB10-4CEE-86B9-BF9C88BE2C1E}" type="datetimeFigureOut">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5/10/19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00E86E25-BB8C-4842-BB93-2B96CE94688D}"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7AA655-FB10-4CEE-86B9-BF9C88BE2C1E}" type="datetimeFigureOut">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5/10/19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3" name="Footer Placeholder 2"/>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Slide Number Placeholder 3"/>
          <p:cNvSpPr>
            <a:spLocks noGrp="1"/>
          </p:cNvSpPr>
          <p:nvPr>
            <p:ph type="sldNum" sz="quarter" idx="12"/>
          </p:nvPr>
        </p:nvSpPr>
        <p:spPr/>
        <p:txBody>
          <a:bodyPr/>
          <a:lstStyle/>
          <a:p>
            <a:fld id="{00E86E25-BB8C-4842-BB93-2B96CE94688D}"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B7AA655-FB10-4CEE-86B9-BF9C88BE2C1E}" type="datetimeFigureOut">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5/10/19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00E86E25-BB8C-4842-BB93-2B96CE94688D}"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B7AA655-FB10-4CEE-86B9-BF9C88BE2C1E}" type="datetimeFigureOut">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5/10/19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00E86E25-BB8C-4842-BB93-2B96CE94688D}"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EB7AA655-FB10-4CEE-86B9-BF9C88BE2C1E}" type="datetimeFigureOut">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5/10/19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00E86E25-BB8C-4842-BB93-2B96CE94688D}"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76661241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jp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6.jp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8.jp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0.jp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23.jpeg"/></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5" Type="http://schemas.openxmlformats.org/officeDocument/2006/relationships/image" Target="../media/image24.jpg"/><Relationship Id="rId6" Type="http://schemas.openxmlformats.org/officeDocument/2006/relationships/image" Target="../media/image20.jpg"/><Relationship Id="rId7"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25.jp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8.jp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29.jpg"/><Relationship Id="rId5" Type="http://schemas.openxmlformats.org/officeDocument/2006/relationships/image" Target="../media/image30.jpg"/><Relationship Id="rId6"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jpg"/><Relationship Id="rId5" Type="http://schemas.openxmlformats.org/officeDocument/2006/relationships/image" Target="../media/image33.jpg"/><Relationship Id="rId6" Type="http://schemas.openxmlformats.org/officeDocument/2006/relationships/image" Target="../media/image34.jpg"/><Relationship Id="rId7" Type="http://schemas.openxmlformats.org/officeDocument/2006/relationships/image" Target="../media/image35.jpg"/><Relationship Id="rId8" Type="http://schemas.openxmlformats.org/officeDocument/2006/relationships/image" Target="../media/image36.jpg"/><Relationship Id="rId9" Type="http://schemas.openxmlformats.org/officeDocument/2006/relationships/image" Target="../media/image37.jpg"/><Relationship Id="rId10" Type="http://schemas.openxmlformats.org/officeDocument/2006/relationships/image" Target="../media/image38.jpg"/><Relationship Id="rId11"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g"/><Relationship Id="rId4" Type="http://schemas.openxmlformats.org/officeDocument/2006/relationships/image" Target="../media/image41.jpg"/><Relationship Id="rId5" Type="http://schemas.openxmlformats.org/officeDocument/2006/relationships/image" Target="../media/image42.jpg"/><Relationship Id="rId6" Type="http://schemas.openxmlformats.org/officeDocument/2006/relationships/image" Target="../media/image43.jpg"/><Relationship Id="rId7"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g"/><Relationship Id="rId4" Type="http://schemas.openxmlformats.org/officeDocument/2006/relationships/image" Target="../media/image35.jp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2.png"/></Relationships>
</file>

<file path=ppt/slides/_rels/slide45.xml.rels><?xml version="1.0" encoding="UTF-8" standalone="yes"?>
<Relationships xmlns="http://schemas.openxmlformats.org/package/2006/relationships"><Relationship Id="rId11" Type="http://schemas.openxmlformats.org/officeDocument/2006/relationships/image" Target="../media/image52.jpg"/><Relationship Id="rId12"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5.jpg"/><Relationship Id="rId4" Type="http://schemas.openxmlformats.org/officeDocument/2006/relationships/image" Target="../media/image46.jpg"/><Relationship Id="rId5" Type="http://schemas.openxmlformats.org/officeDocument/2006/relationships/image" Target="../media/image4.jpg"/><Relationship Id="rId6" Type="http://schemas.openxmlformats.org/officeDocument/2006/relationships/image" Target="../media/image47.png"/><Relationship Id="rId7" Type="http://schemas.openxmlformats.org/officeDocument/2006/relationships/image" Target="../media/image48.jpg"/><Relationship Id="rId8" Type="http://schemas.openxmlformats.org/officeDocument/2006/relationships/image" Target="../media/image49.png"/><Relationship Id="rId9" Type="http://schemas.openxmlformats.org/officeDocument/2006/relationships/image" Target="../media/image50.jpg"/><Relationship Id="rId10" Type="http://schemas.openxmlformats.org/officeDocument/2006/relationships/image" Target="../media/image51.jpg"/></Relationships>
</file>

<file path=ppt/slides/_rels/slide46.xml.rels><?xml version="1.0" encoding="UTF-8" standalone="yes"?>
<Relationships xmlns="http://schemas.openxmlformats.org/package/2006/relationships"><Relationship Id="rId3" Type="http://schemas.openxmlformats.org/officeDocument/2006/relationships/image" Target="../media/image53.jpg"/><Relationship Id="rId4" Type="http://schemas.openxmlformats.org/officeDocument/2006/relationships/image" Target="../media/image54.jpg"/><Relationship Id="rId5" Type="http://schemas.openxmlformats.org/officeDocument/2006/relationships/image" Target="../media/image5.jpg"/><Relationship Id="rId6" Type="http://schemas.openxmlformats.org/officeDocument/2006/relationships/image" Target="../media/image55.jpg"/><Relationship Id="rId7"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12201" y="544424"/>
            <a:ext cx="6829570" cy="5636832"/>
          </a:xfrm>
        </p:spPr>
        <p:txBody>
          <a:bodyPr anchor="t">
            <a:noAutofit/>
          </a:bodyPr>
          <a:lstStyle/>
          <a:p>
            <a:pPr lvl="0"/>
            <a:r>
              <a:rPr lang="en-US" sz="2800" b="1" dirty="0" smtClean="0"/>
              <a:t/>
            </a:r>
            <a:br>
              <a:rPr lang="en-US" sz="2800" b="1" dirty="0" smtClean="0"/>
            </a:br>
            <a:r>
              <a:rPr lang="en-US" sz="3600" b="1" dirty="0" smtClean="0"/>
              <a:t>Bay Area Climate Adaptation Network (BayCAN)</a:t>
            </a:r>
            <a:br>
              <a:rPr lang="en-US" sz="3600" b="1" dirty="0" smtClean="0"/>
            </a:br>
            <a:r>
              <a:rPr lang="en-US" sz="3600" b="1" dirty="0"/>
              <a:t/>
            </a:r>
            <a:br>
              <a:rPr lang="en-US" sz="3600" b="1" dirty="0"/>
            </a:br>
            <a:r>
              <a:rPr lang="en-US" sz="3600" b="1" dirty="0" smtClean="0"/>
              <a:t>Bay Area Adaptation Slide Deck</a:t>
            </a:r>
            <a:br>
              <a:rPr lang="en-US" sz="3600" b="1" dirty="0" smtClean="0"/>
            </a:br>
            <a:r>
              <a:rPr lang="en-US" sz="3600" b="1" dirty="0" smtClean="0"/>
              <a:t>V 1.0</a:t>
            </a:r>
            <a:br>
              <a:rPr lang="en-US" sz="3600" b="1" dirty="0" smtClean="0"/>
            </a:br>
            <a:r>
              <a:rPr lang="en-US" sz="3600" dirty="0"/>
              <a:t/>
            </a:r>
            <a:br>
              <a:rPr lang="en-US" sz="3600" dirty="0"/>
            </a:br>
            <a:r>
              <a:rPr lang="en-US" sz="2400" dirty="0" smtClean="0"/>
              <a:t>Contact: Bruce Riordan</a:t>
            </a:r>
            <a:br>
              <a:rPr lang="en-US" sz="2400" dirty="0" smtClean="0"/>
            </a:br>
            <a:r>
              <a:rPr lang="en-US" sz="2400" dirty="0" smtClean="0"/>
              <a:t>bruce@baycanadapt.org</a:t>
            </a:r>
            <a:br>
              <a:rPr lang="en-US" sz="2400" dirty="0" smtClean="0"/>
            </a:br>
            <a:r>
              <a:rPr lang="en-US" sz="3600" dirty="0"/>
              <a:t/>
            </a:r>
            <a:br>
              <a:rPr lang="en-US" sz="3600" dirty="0"/>
            </a:br>
            <a:r>
              <a:rPr lang="en-US" sz="3600" dirty="0" smtClean="0"/>
              <a:t/>
            </a:r>
            <a:br>
              <a:rPr lang="en-US" sz="3600" dirty="0" smtClean="0"/>
            </a:br>
            <a:r>
              <a:rPr lang="en-US" sz="3200" dirty="0" smtClean="0"/>
              <a:t/>
            </a:r>
            <a:br>
              <a:rPr lang="en-US" sz="3200" dirty="0" smtClean="0"/>
            </a:br>
            <a:r>
              <a:rPr lang="en-US" sz="3200" dirty="0"/>
              <a:t/>
            </a:r>
            <a:br>
              <a:rPr lang="en-US" sz="3200" dirty="0"/>
            </a:br>
            <a:r>
              <a:rPr lang="en-US" sz="3200" dirty="0"/>
              <a:t> </a:t>
            </a:r>
            <a:br>
              <a:rPr lang="en-US" sz="3200" dirty="0"/>
            </a:br>
            <a:r>
              <a:rPr lang="en-US" sz="2400" dirty="0"/>
              <a:t> </a:t>
            </a:r>
            <a:br>
              <a:rPr lang="en-US" sz="2400" dirty="0"/>
            </a:br>
            <a:endParaRPr lang="en-US" sz="24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1771" y="2333223"/>
            <a:ext cx="3774747" cy="1275391"/>
          </a:xfrm>
          <a:prstGeom prst="rect">
            <a:avLst/>
          </a:prstGeom>
        </p:spPr>
      </p:pic>
    </p:spTree>
    <p:extLst>
      <p:ext uri="{BB962C8B-B14F-4D97-AF65-F5344CB8AC3E}">
        <p14:creationId xmlns:p14="http://schemas.microsoft.com/office/powerpoint/2010/main" val="17004941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6"/>
            <a:ext cx="12192000" cy="887942"/>
          </a:xfrm>
        </p:spPr>
        <p:txBody>
          <a:bodyPr>
            <a:normAutofit/>
          </a:bodyPr>
          <a:lstStyle/>
          <a:p>
            <a:pPr algn="ctr"/>
            <a:r>
              <a:rPr lang="en-US" sz="4000" b="1" dirty="0" smtClean="0"/>
              <a:t>Looking Ahead:  </a:t>
            </a:r>
            <a:r>
              <a:rPr lang="en-US" sz="4000" b="1" dirty="0" smtClean="0">
                <a:solidFill>
                  <a:srgbClr val="FF0000"/>
                </a:solidFill>
              </a:rPr>
              <a:t>Hotter Temperatures</a:t>
            </a:r>
            <a:endParaRPr lang="en-US" sz="4000" b="1" dirty="0">
              <a:solidFill>
                <a:srgbClr val="FF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2326" y="1253068"/>
            <a:ext cx="5582794" cy="4694349"/>
          </a:xfrm>
          <a:prstGeom prst="rect">
            <a:avLst/>
          </a:prstGeom>
        </p:spPr>
      </p:pic>
      <p:sp>
        <p:nvSpPr>
          <p:cNvPr id="6" name="TextBox 5"/>
          <p:cNvSpPr txBox="1"/>
          <p:nvPr/>
        </p:nvSpPr>
        <p:spPr>
          <a:xfrm rot="10800000" flipH="1" flipV="1">
            <a:off x="553156" y="2122587"/>
            <a:ext cx="4165801" cy="1785104"/>
          </a:xfrm>
          <a:prstGeom prst="rect">
            <a:avLst/>
          </a:prstGeom>
          <a:noFill/>
        </p:spPr>
        <p:txBody>
          <a:bodyPr wrap="square" rtlCol="0">
            <a:spAutoFit/>
          </a:bodyPr>
          <a:lstStyle/>
          <a:p>
            <a:pPr>
              <a:spcBef>
                <a:spcPts val="1000"/>
              </a:spcBef>
              <a:spcAft>
                <a:spcPts val="600"/>
              </a:spcAft>
            </a:pPr>
            <a:r>
              <a:rPr lang="en-US" sz="2200" b="1" dirty="0" smtClean="0"/>
              <a:t>By </a:t>
            </a:r>
            <a:r>
              <a:rPr lang="en-US" sz="2200" b="1" dirty="0"/>
              <a:t>end of century, lower vs. higher global emissions scenarios will make a major difference in </a:t>
            </a:r>
            <a:r>
              <a:rPr lang="en-US" sz="2200" b="1" i="1" dirty="0"/>
              <a:t>how much </a:t>
            </a:r>
            <a:r>
              <a:rPr lang="en-US" sz="2200" b="1" dirty="0"/>
              <a:t>Bay Area temperatures rise.</a:t>
            </a:r>
          </a:p>
        </p:txBody>
      </p:sp>
      <p:sp>
        <p:nvSpPr>
          <p:cNvPr id="3" name="Rectangle 2"/>
          <p:cNvSpPr/>
          <p:nvPr/>
        </p:nvSpPr>
        <p:spPr>
          <a:xfrm>
            <a:off x="553154" y="6404385"/>
            <a:ext cx="5834945" cy="307777"/>
          </a:xfrm>
          <a:prstGeom prst="rect">
            <a:avLst/>
          </a:prstGeom>
        </p:spPr>
        <p:txBody>
          <a:bodyPr wrap="square">
            <a:spAutoFit/>
          </a:bodyPr>
          <a:lstStyle/>
          <a:p>
            <a:r>
              <a:rPr lang="en-US" sz="1400" dirty="0"/>
              <a:t>Source: California’s 4</a:t>
            </a:r>
            <a:r>
              <a:rPr lang="en-US" sz="1400" baseline="30000" dirty="0"/>
              <a:t>th</a:t>
            </a:r>
            <a:r>
              <a:rPr lang="en-US" sz="1400" dirty="0"/>
              <a:t> Climate Assessment: Bay Area Region Report </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5120" y="6124510"/>
            <a:ext cx="1177360" cy="397800"/>
          </a:xfrm>
          <a:prstGeom prst="rect">
            <a:avLst/>
          </a:prstGeom>
        </p:spPr>
      </p:pic>
    </p:spTree>
    <p:extLst>
      <p:ext uri="{BB962C8B-B14F-4D97-AF65-F5344CB8AC3E}">
        <p14:creationId xmlns:p14="http://schemas.microsoft.com/office/powerpoint/2010/main" val="20060209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6"/>
            <a:ext cx="12192000" cy="887942"/>
          </a:xfrm>
        </p:spPr>
        <p:txBody>
          <a:bodyPr>
            <a:normAutofit/>
          </a:bodyPr>
          <a:lstStyle/>
          <a:p>
            <a:pPr algn="ctr"/>
            <a:r>
              <a:rPr lang="en-US" sz="4000" b="1" dirty="0" smtClean="0"/>
              <a:t>Looking Ahead:  </a:t>
            </a:r>
            <a:r>
              <a:rPr lang="en-US" sz="4000" b="1" dirty="0" smtClean="0">
                <a:solidFill>
                  <a:srgbClr val="FF0000"/>
                </a:solidFill>
              </a:rPr>
              <a:t>Hotter</a:t>
            </a:r>
            <a:r>
              <a:rPr lang="en-US" sz="4000" b="1" dirty="0" smtClean="0"/>
              <a:t> </a:t>
            </a:r>
            <a:r>
              <a:rPr lang="en-US" sz="4000" b="1" dirty="0" smtClean="0">
                <a:solidFill>
                  <a:srgbClr val="FF0000"/>
                </a:solidFill>
              </a:rPr>
              <a:t>Hottest Day of the Year</a:t>
            </a:r>
            <a:endParaRPr lang="en-US" sz="4000" b="1" dirty="0">
              <a:solidFill>
                <a:srgbClr val="FF0000"/>
              </a:solidFill>
            </a:endParaRPr>
          </a:p>
        </p:txBody>
      </p:sp>
      <p:sp>
        <p:nvSpPr>
          <p:cNvPr id="3" name="Rectangle 2"/>
          <p:cNvSpPr/>
          <p:nvPr/>
        </p:nvSpPr>
        <p:spPr>
          <a:xfrm>
            <a:off x="553156" y="2681292"/>
            <a:ext cx="3463673" cy="1446550"/>
          </a:xfrm>
          <a:prstGeom prst="rect">
            <a:avLst/>
          </a:prstGeom>
        </p:spPr>
        <p:txBody>
          <a:bodyPr wrap="square">
            <a:spAutoFit/>
          </a:bodyPr>
          <a:lstStyle/>
          <a:p>
            <a:pPr>
              <a:spcBef>
                <a:spcPts val="1000"/>
              </a:spcBef>
              <a:spcAft>
                <a:spcPts val="600"/>
              </a:spcAft>
            </a:pPr>
            <a:r>
              <a:rPr lang="en-US" sz="2200" b="1" dirty="0" smtClean="0"/>
              <a:t>The hottest day of the year  in the Bay Area will be significantly hotter in the latter part of the century.</a:t>
            </a:r>
            <a:endParaRPr lang="en-US" sz="22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6829" y="1820696"/>
            <a:ext cx="7790532" cy="3616719"/>
          </a:xfrm>
          <a:prstGeom prst="rect">
            <a:avLst/>
          </a:prstGeom>
        </p:spPr>
      </p:pic>
      <p:sp>
        <p:nvSpPr>
          <p:cNvPr id="5" name="Rectangle 4"/>
          <p:cNvSpPr/>
          <p:nvPr/>
        </p:nvSpPr>
        <p:spPr>
          <a:xfrm>
            <a:off x="553156" y="6298011"/>
            <a:ext cx="6673144" cy="307777"/>
          </a:xfrm>
          <a:prstGeom prst="rect">
            <a:avLst/>
          </a:prstGeom>
        </p:spPr>
        <p:txBody>
          <a:bodyPr wrap="square">
            <a:spAutoFit/>
          </a:bodyPr>
          <a:lstStyle/>
          <a:p>
            <a:r>
              <a:rPr lang="en-US" sz="1400" dirty="0"/>
              <a:t>Source: California’s 4</a:t>
            </a:r>
            <a:r>
              <a:rPr lang="en-US" sz="1400" baseline="30000" dirty="0"/>
              <a:t>th</a:t>
            </a:r>
            <a:r>
              <a:rPr lang="en-US" sz="1400" dirty="0"/>
              <a:t> Climate Assessment: Bay Area Region Report </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5120" y="6124510"/>
            <a:ext cx="1177360" cy="397800"/>
          </a:xfrm>
          <a:prstGeom prst="rect">
            <a:avLst/>
          </a:prstGeom>
        </p:spPr>
      </p:pic>
    </p:spTree>
    <p:extLst>
      <p:ext uri="{BB962C8B-B14F-4D97-AF65-F5344CB8AC3E}">
        <p14:creationId xmlns:p14="http://schemas.microsoft.com/office/powerpoint/2010/main" val="5407856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6"/>
            <a:ext cx="12192000" cy="887942"/>
          </a:xfrm>
        </p:spPr>
        <p:txBody>
          <a:bodyPr>
            <a:normAutofit/>
          </a:bodyPr>
          <a:lstStyle/>
          <a:p>
            <a:pPr algn="ctr"/>
            <a:r>
              <a:rPr lang="en-US" sz="4000" b="1" dirty="0" smtClean="0"/>
              <a:t>Looking Ahead:  </a:t>
            </a:r>
            <a:r>
              <a:rPr lang="en-US" sz="4000" b="1" dirty="0" smtClean="0">
                <a:solidFill>
                  <a:srgbClr val="FF0000"/>
                </a:solidFill>
              </a:rPr>
              <a:t>Many More Hot Days in __________</a:t>
            </a:r>
            <a:endParaRPr lang="en-US" sz="4000" b="1" dirty="0">
              <a:solidFill>
                <a:srgbClr val="FF000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7343" y="1644953"/>
            <a:ext cx="8011552" cy="4086375"/>
          </a:xfrm>
          <a:prstGeom prst="rect">
            <a:avLst/>
          </a:prstGeom>
        </p:spPr>
      </p:pic>
      <p:sp>
        <p:nvSpPr>
          <p:cNvPr id="4" name="Rectangle 3"/>
          <p:cNvSpPr/>
          <p:nvPr/>
        </p:nvSpPr>
        <p:spPr>
          <a:xfrm>
            <a:off x="587830" y="2501678"/>
            <a:ext cx="3004456" cy="1446550"/>
          </a:xfrm>
          <a:prstGeom prst="rect">
            <a:avLst/>
          </a:prstGeom>
        </p:spPr>
        <p:txBody>
          <a:bodyPr wrap="square">
            <a:spAutoFit/>
          </a:bodyPr>
          <a:lstStyle/>
          <a:p>
            <a:pPr>
              <a:spcBef>
                <a:spcPts val="1000"/>
              </a:spcBef>
              <a:spcAft>
                <a:spcPts val="600"/>
              </a:spcAft>
            </a:pPr>
            <a:r>
              <a:rPr lang="en-US" sz="2200" b="1" dirty="0" smtClean="0"/>
              <a:t>There will be many more VERY HOT DAYS as we live through the next decades.</a:t>
            </a:r>
            <a:endParaRPr lang="en-US" sz="2200" b="1" dirty="0"/>
          </a:p>
        </p:txBody>
      </p:sp>
      <p:sp>
        <p:nvSpPr>
          <p:cNvPr id="5" name="Rectangle 4"/>
          <p:cNvSpPr/>
          <p:nvPr/>
        </p:nvSpPr>
        <p:spPr>
          <a:xfrm>
            <a:off x="587830" y="6333607"/>
            <a:ext cx="7108370" cy="523220"/>
          </a:xfrm>
          <a:prstGeom prst="rect">
            <a:avLst/>
          </a:prstGeom>
        </p:spPr>
        <p:txBody>
          <a:bodyPr wrap="square">
            <a:spAutoFit/>
          </a:bodyPr>
          <a:lstStyle/>
          <a:p>
            <a:r>
              <a:rPr lang="en-US" sz="1400" dirty="0"/>
              <a:t>Source: </a:t>
            </a:r>
            <a:r>
              <a:rPr lang="en-US" sz="1400" dirty="0" smtClean="0"/>
              <a:t>Cal-adapt.org</a:t>
            </a:r>
          </a:p>
          <a:p>
            <a:endParaRPr lang="en-US" sz="14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5120" y="6124510"/>
            <a:ext cx="1177360" cy="397800"/>
          </a:xfrm>
          <a:prstGeom prst="rect">
            <a:avLst/>
          </a:prstGeom>
        </p:spPr>
      </p:pic>
    </p:spTree>
    <p:extLst>
      <p:ext uri="{BB962C8B-B14F-4D97-AF65-F5344CB8AC3E}">
        <p14:creationId xmlns:p14="http://schemas.microsoft.com/office/powerpoint/2010/main" val="13792362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156" y="365126"/>
            <a:ext cx="10800644" cy="887942"/>
          </a:xfrm>
        </p:spPr>
        <p:txBody>
          <a:bodyPr>
            <a:normAutofit/>
          </a:bodyPr>
          <a:lstStyle/>
          <a:p>
            <a:r>
              <a:rPr lang="en-US" sz="4000" b="1" dirty="0" smtClean="0"/>
              <a:t>Looking Ahead:  </a:t>
            </a:r>
            <a:r>
              <a:rPr lang="en-US" sz="4000" b="1" dirty="0" smtClean="0">
                <a:solidFill>
                  <a:srgbClr val="FF0000"/>
                </a:solidFill>
              </a:rPr>
              <a:t>Where’s Your Future City?</a:t>
            </a:r>
            <a:endParaRPr lang="en-US" sz="4000" b="1" dirty="0">
              <a:solidFill>
                <a:srgbClr val="FF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1471663"/>
            <a:ext cx="5600700" cy="4495916"/>
          </a:xfrm>
          <a:prstGeom prst="rect">
            <a:avLst/>
          </a:prstGeom>
        </p:spPr>
      </p:pic>
      <p:sp>
        <p:nvSpPr>
          <p:cNvPr id="3" name="Rectangle 2"/>
          <p:cNvSpPr/>
          <p:nvPr/>
        </p:nvSpPr>
        <p:spPr>
          <a:xfrm>
            <a:off x="774700" y="2572435"/>
            <a:ext cx="3530600" cy="1785104"/>
          </a:xfrm>
          <a:prstGeom prst="rect">
            <a:avLst/>
          </a:prstGeom>
        </p:spPr>
        <p:txBody>
          <a:bodyPr wrap="square">
            <a:spAutoFit/>
          </a:bodyPr>
          <a:lstStyle/>
          <a:p>
            <a:pPr>
              <a:spcBef>
                <a:spcPts val="1000"/>
              </a:spcBef>
              <a:spcAft>
                <a:spcPts val="600"/>
              </a:spcAft>
            </a:pPr>
            <a:r>
              <a:rPr lang="en-US" sz="2200" b="1" dirty="0" smtClean="0"/>
              <a:t>The climate of all California cities will change rather dramatically by the end of the century under a high emissions scenario. </a:t>
            </a:r>
            <a:endParaRPr lang="en-US" sz="2200" b="1" dirty="0"/>
          </a:p>
        </p:txBody>
      </p:sp>
      <p:sp>
        <p:nvSpPr>
          <p:cNvPr id="5" name="Rectangle 4"/>
          <p:cNvSpPr/>
          <p:nvPr/>
        </p:nvSpPr>
        <p:spPr>
          <a:xfrm>
            <a:off x="698500" y="6359486"/>
            <a:ext cx="7010400" cy="307777"/>
          </a:xfrm>
          <a:prstGeom prst="rect">
            <a:avLst/>
          </a:prstGeom>
        </p:spPr>
        <p:txBody>
          <a:bodyPr wrap="square">
            <a:spAutoFit/>
          </a:bodyPr>
          <a:lstStyle/>
          <a:p>
            <a:r>
              <a:rPr lang="en-US" sz="1400" dirty="0"/>
              <a:t>Source: </a:t>
            </a:r>
            <a:r>
              <a:rPr lang="en-US" sz="1400" dirty="0" smtClean="0"/>
              <a:t>McBride and Lacan 2018</a:t>
            </a:r>
            <a:endParaRPr lang="en-US" sz="14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5120" y="6124510"/>
            <a:ext cx="1177360" cy="397800"/>
          </a:xfrm>
          <a:prstGeom prst="rect">
            <a:avLst/>
          </a:prstGeom>
        </p:spPr>
      </p:pic>
    </p:spTree>
    <p:extLst>
      <p:ext uri="{BB962C8B-B14F-4D97-AF65-F5344CB8AC3E}">
        <p14:creationId xmlns:p14="http://schemas.microsoft.com/office/powerpoint/2010/main" val="7164546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156" y="365126"/>
            <a:ext cx="10800644" cy="887942"/>
          </a:xfrm>
        </p:spPr>
        <p:txBody>
          <a:bodyPr>
            <a:normAutofit/>
          </a:bodyPr>
          <a:lstStyle/>
          <a:p>
            <a:r>
              <a:rPr lang="en-US" sz="4000" b="1" dirty="0" smtClean="0"/>
              <a:t>Looking Ahead: </a:t>
            </a:r>
            <a:r>
              <a:rPr lang="en-US" sz="4000" b="1" dirty="0" smtClean="0">
                <a:solidFill>
                  <a:srgbClr val="FF0000"/>
                </a:solidFill>
              </a:rPr>
              <a:t>Fog Decline?</a:t>
            </a:r>
            <a:endParaRPr lang="en-US" sz="4000" b="1" dirty="0">
              <a:solidFill>
                <a:srgbClr val="FF0000"/>
              </a:solidFill>
            </a:endParaRPr>
          </a:p>
        </p:txBody>
      </p:sp>
      <p:sp>
        <p:nvSpPr>
          <p:cNvPr id="3" name="Content Placeholder 2"/>
          <p:cNvSpPr>
            <a:spLocks noGrp="1"/>
          </p:cNvSpPr>
          <p:nvPr>
            <p:ph idx="1"/>
          </p:nvPr>
        </p:nvSpPr>
        <p:spPr>
          <a:xfrm>
            <a:off x="553157" y="1253068"/>
            <a:ext cx="4476044" cy="5046131"/>
          </a:xfrm>
        </p:spPr>
        <p:txBody>
          <a:bodyPr>
            <a:normAutofit fontScale="92500" lnSpcReduction="20000"/>
          </a:bodyPr>
          <a:lstStyle/>
          <a:p>
            <a:pPr marL="0" indent="0">
              <a:lnSpc>
                <a:spcPct val="120000"/>
              </a:lnSpc>
              <a:buNone/>
            </a:pPr>
            <a:endParaRPr lang="en-US" sz="1300" b="1" dirty="0" smtClean="0"/>
          </a:p>
          <a:p>
            <a:pPr marL="0" indent="0">
              <a:lnSpc>
                <a:spcPct val="120000"/>
              </a:lnSpc>
              <a:buNone/>
            </a:pPr>
            <a:r>
              <a:rPr lang="en-US" sz="2400" b="1" dirty="0" smtClean="0"/>
              <a:t>Several </a:t>
            </a:r>
            <a:r>
              <a:rPr lang="en-US" sz="2400" b="1" dirty="0"/>
              <a:t>studies suggest that coastal fog along the California coast, so critical to our Bay Area climate, is less </a:t>
            </a:r>
            <a:r>
              <a:rPr lang="en-US" sz="2400" b="1" dirty="0" smtClean="0"/>
              <a:t>frequent than </a:t>
            </a:r>
            <a:r>
              <a:rPr lang="en-US" sz="2400" b="1" dirty="0"/>
              <a:t>before. </a:t>
            </a:r>
            <a:endParaRPr lang="en-US" sz="2400" b="1" dirty="0" smtClean="0"/>
          </a:p>
          <a:p>
            <a:pPr marL="0" indent="0">
              <a:lnSpc>
                <a:spcPct val="120000"/>
              </a:lnSpc>
              <a:buNone/>
            </a:pPr>
            <a:r>
              <a:rPr lang="en-US" sz="2400" b="1" dirty="0" smtClean="0"/>
              <a:t>However</a:t>
            </a:r>
            <a:r>
              <a:rPr lang="en-US" sz="2400" b="1" dirty="0"/>
              <a:t>, the causes of this decline and implications of climate change are </a:t>
            </a:r>
            <a:r>
              <a:rPr lang="en-US" sz="2400" b="1" dirty="0" smtClean="0"/>
              <a:t>unclear because coastal </a:t>
            </a:r>
            <a:r>
              <a:rPr lang="en-US" sz="2400" b="1" dirty="0"/>
              <a:t>fog formation is </a:t>
            </a:r>
            <a:r>
              <a:rPr lang="en-US" sz="2400" b="1" dirty="0" smtClean="0"/>
              <a:t>a complex process.</a:t>
            </a:r>
            <a:endParaRPr lang="en-US" sz="2400" b="1" dirty="0"/>
          </a:p>
          <a:p>
            <a:pPr marL="0" indent="0">
              <a:lnSpc>
                <a:spcPct val="120000"/>
              </a:lnSpc>
              <a:buNone/>
            </a:pPr>
            <a:endParaRPr lang="en-US" sz="2400"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5120" y="6124510"/>
            <a:ext cx="1177360" cy="397800"/>
          </a:xfrm>
          <a:prstGeom prst="rect">
            <a:avLst/>
          </a:prstGeom>
        </p:spPr>
      </p:pic>
      <p:sp>
        <p:nvSpPr>
          <p:cNvPr id="6" name="Rectangle 5"/>
          <p:cNvSpPr/>
          <p:nvPr/>
        </p:nvSpPr>
        <p:spPr>
          <a:xfrm>
            <a:off x="690562" y="6214307"/>
            <a:ext cx="9267826" cy="307777"/>
          </a:xfrm>
          <a:prstGeom prst="rect">
            <a:avLst/>
          </a:prstGeom>
        </p:spPr>
        <p:txBody>
          <a:bodyPr wrap="square">
            <a:spAutoFit/>
          </a:bodyPr>
          <a:lstStyle/>
          <a:p>
            <a:r>
              <a:rPr lang="en-US" sz="1400" dirty="0"/>
              <a:t>Source: California’s 4</a:t>
            </a:r>
            <a:r>
              <a:rPr lang="en-US" sz="1400" baseline="30000" dirty="0"/>
              <a:t>th</a:t>
            </a:r>
            <a:r>
              <a:rPr lang="en-US" sz="1400" dirty="0"/>
              <a:t> Climate Assessment: Bay Area Region </a:t>
            </a:r>
            <a:r>
              <a:rPr lang="en-US" sz="1400" dirty="0" smtClean="0"/>
              <a:t>Report</a:t>
            </a:r>
            <a:endParaRPr lang="en-US" sz="1400" dirty="0"/>
          </a:p>
        </p:txBody>
      </p:sp>
      <p:pic>
        <p:nvPicPr>
          <p:cNvPr id="7" name="Picture 6"/>
          <p:cNvPicPr/>
          <p:nvPr/>
        </p:nvPicPr>
        <p:blipFill>
          <a:blip r:embed="rId4">
            <a:extLst>
              <a:ext uri="{28A0092B-C50C-407E-A947-70E740481C1C}">
                <a14:useLocalDpi xmlns:a14="http://schemas.microsoft.com/office/drawing/2010/main" val="0"/>
              </a:ext>
            </a:extLst>
          </a:blip>
          <a:stretch>
            <a:fillRect/>
          </a:stretch>
        </p:blipFill>
        <p:spPr>
          <a:xfrm>
            <a:off x="5457824" y="1381656"/>
            <a:ext cx="6172201" cy="4219045"/>
          </a:xfrm>
          <a:prstGeom prst="rect">
            <a:avLst/>
          </a:prstGeom>
        </p:spPr>
      </p:pic>
      <p:sp>
        <p:nvSpPr>
          <p:cNvPr id="8" name="Rectangle 7"/>
          <p:cNvSpPr/>
          <p:nvPr/>
        </p:nvSpPr>
        <p:spPr>
          <a:xfrm>
            <a:off x="7062146" y="5600701"/>
            <a:ext cx="2575962" cy="307777"/>
          </a:xfrm>
          <a:prstGeom prst="rect">
            <a:avLst/>
          </a:prstGeom>
        </p:spPr>
        <p:txBody>
          <a:bodyPr wrap="none">
            <a:spAutoFit/>
          </a:bodyPr>
          <a:lstStyle/>
          <a:p>
            <a:r>
              <a:rPr lang="en-US" sz="1400" dirty="0" smtClean="0"/>
              <a:t>Source: Johnstone </a:t>
            </a:r>
            <a:r>
              <a:rPr lang="en-US" sz="1400" dirty="0"/>
              <a:t>Dawson 2010</a:t>
            </a:r>
          </a:p>
        </p:txBody>
      </p:sp>
    </p:spTree>
    <p:extLst>
      <p:ext uri="{BB962C8B-B14F-4D97-AF65-F5344CB8AC3E}">
        <p14:creationId xmlns:p14="http://schemas.microsoft.com/office/powerpoint/2010/main" val="3080824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1659467"/>
            <a:ext cx="12192000" cy="1456266"/>
          </a:xfrm>
        </p:spPr>
        <p:txBody>
          <a:bodyPr anchor="t">
            <a:noAutofit/>
          </a:bodyPr>
          <a:lstStyle/>
          <a:p>
            <a:pPr lvl="0" algn="ctr"/>
            <a:r>
              <a:rPr lang="en-US" sz="2800" dirty="0" smtClean="0"/>
              <a:t/>
            </a:r>
            <a:br>
              <a:rPr lang="en-US" sz="2800" dirty="0" smtClean="0"/>
            </a:br>
            <a:r>
              <a:rPr lang="en-US" sz="4400" b="1" dirty="0" smtClean="0"/>
              <a:t>3. Precipitation, Drought and Snowpack</a:t>
            </a:r>
            <a:r>
              <a:rPr lang="en-US" sz="3200" dirty="0"/>
              <a:t/>
            </a:r>
            <a:br>
              <a:rPr lang="en-US" sz="3200" dirty="0"/>
            </a:br>
            <a:r>
              <a:rPr lang="en-US" sz="3200" dirty="0"/>
              <a:t> </a:t>
            </a:r>
            <a:br>
              <a:rPr lang="en-US" sz="3200" dirty="0"/>
            </a:br>
            <a:r>
              <a:rPr lang="en-US" sz="2400" dirty="0"/>
              <a:t> </a:t>
            </a:r>
            <a:br>
              <a:rPr lang="en-US" sz="2400" dirty="0"/>
            </a:br>
            <a:endParaRPr lang="en-US" sz="24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5120" y="6124510"/>
            <a:ext cx="1177360" cy="397800"/>
          </a:xfrm>
          <a:prstGeom prst="rect">
            <a:avLst/>
          </a:prstGeom>
        </p:spPr>
      </p:pic>
    </p:spTree>
    <p:extLst>
      <p:ext uri="{BB962C8B-B14F-4D97-AF65-F5344CB8AC3E}">
        <p14:creationId xmlns:p14="http://schemas.microsoft.com/office/powerpoint/2010/main" val="21210378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156" y="365126"/>
            <a:ext cx="10800644" cy="887942"/>
          </a:xfrm>
        </p:spPr>
        <p:txBody>
          <a:bodyPr>
            <a:normAutofit/>
          </a:bodyPr>
          <a:lstStyle/>
          <a:p>
            <a:r>
              <a:rPr lang="en-US" sz="4000" b="1" dirty="0" smtClean="0"/>
              <a:t>Looking Ahead: </a:t>
            </a:r>
            <a:r>
              <a:rPr lang="en-US" sz="4000" b="1" dirty="0" smtClean="0">
                <a:solidFill>
                  <a:srgbClr val="FF0000"/>
                </a:solidFill>
              </a:rPr>
              <a:t>Very WET and Very DRY</a:t>
            </a:r>
            <a:endParaRPr lang="en-US" sz="4000" b="1" dirty="0">
              <a:solidFill>
                <a:srgbClr val="FF0000"/>
              </a:solidFill>
            </a:endParaRPr>
          </a:p>
        </p:txBody>
      </p:sp>
      <p:sp>
        <p:nvSpPr>
          <p:cNvPr id="3" name="Content Placeholder 2"/>
          <p:cNvSpPr>
            <a:spLocks noGrp="1"/>
          </p:cNvSpPr>
          <p:nvPr>
            <p:ph idx="1"/>
          </p:nvPr>
        </p:nvSpPr>
        <p:spPr>
          <a:xfrm>
            <a:off x="713399" y="2344658"/>
            <a:ext cx="3415689" cy="2791706"/>
          </a:xfrm>
        </p:spPr>
        <p:txBody>
          <a:bodyPr>
            <a:normAutofit fontScale="25000" lnSpcReduction="20000"/>
          </a:bodyPr>
          <a:lstStyle/>
          <a:p>
            <a:pPr marL="0" indent="0">
              <a:lnSpc>
                <a:spcPct val="120000"/>
              </a:lnSpc>
              <a:spcAft>
                <a:spcPts val="600"/>
              </a:spcAft>
              <a:buNone/>
            </a:pPr>
            <a:r>
              <a:rPr lang="en-US" sz="8000" b="1" dirty="0" smtClean="0"/>
              <a:t>The Bay Area will continue to experience high year-to-year </a:t>
            </a:r>
            <a:r>
              <a:rPr lang="en-US" sz="8000" b="1" dirty="0"/>
              <a:t>variability - “booms and busts” - with </a:t>
            </a:r>
            <a:r>
              <a:rPr lang="en-US" sz="8000" b="1" dirty="0" smtClean="0"/>
              <a:t>very wet </a:t>
            </a:r>
            <a:r>
              <a:rPr lang="en-US" sz="8000" b="1" dirty="0"/>
              <a:t>and very dry years. </a:t>
            </a:r>
            <a:endParaRPr lang="en-US" sz="8000" b="1" dirty="0" smtClean="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2665" y="1756481"/>
            <a:ext cx="2690128" cy="348064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6372" y="2216066"/>
            <a:ext cx="4416355" cy="2641684"/>
          </a:xfrm>
          <a:prstGeom prst="rect">
            <a:avLst/>
          </a:prstGeom>
        </p:spPr>
      </p:pic>
      <p:sp>
        <p:nvSpPr>
          <p:cNvPr id="5" name="Rectangle 4"/>
          <p:cNvSpPr/>
          <p:nvPr/>
        </p:nvSpPr>
        <p:spPr>
          <a:xfrm>
            <a:off x="553156" y="6328720"/>
            <a:ext cx="6990644" cy="307777"/>
          </a:xfrm>
          <a:prstGeom prst="rect">
            <a:avLst/>
          </a:prstGeom>
        </p:spPr>
        <p:txBody>
          <a:bodyPr wrap="square">
            <a:spAutoFit/>
          </a:bodyPr>
          <a:lstStyle/>
          <a:p>
            <a:r>
              <a:rPr lang="en-US" sz="1400" dirty="0"/>
              <a:t>Source: California’s 4</a:t>
            </a:r>
            <a:r>
              <a:rPr lang="en-US" sz="1400" baseline="30000" dirty="0"/>
              <a:t>th</a:t>
            </a:r>
            <a:r>
              <a:rPr lang="en-US" sz="1400" dirty="0"/>
              <a:t> Climate Assessment: Bay Area Region Report </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65120" y="6124510"/>
            <a:ext cx="1177360" cy="397800"/>
          </a:xfrm>
          <a:prstGeom prst="rect">
            <a:avLst/>
          </a:prstGeom>
        </p:spPr>
      </p:pic>
    </p:spTree>
    <p:extLst>
      <p:ext uri="{BB962C8B-B14F-4D97-AF65-F5344CB8AC3E}">
        <p14:creationId xmlns:p14="http://schemas.microsoft.com/office/powerpoint/2010/main" val="15965010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156" y="365126"/>
            <a:ext cx="10800644" cy="887942"/>
          </a:xfrm>
        </p:spPr>
        <p:txBody>
          <a:bodyPr>
            <a:normAutofit/>
          </a:bodyPr>
          <a:lstStyle/>
          <a:p>
            <a:r>
              <a:rPr lang="en-US" sz="4000" b="1" dirty="0" smtClean="0"/>
              <a:t>Looking Ahead: </a:t>
            </a:r>
            <a:r>
              <a:rPr lang="en-US" sz="4000" b="1" dirty="0" smtClean="0">
                <a:solidFill>
                  <a:srgbClr val="FF0000"/>
                </a:solidFill>
              </a:rPr>
              <a:t>Atmospheric Rivers</a:t>
            </a:r>
            <a:endParaRPr lang="en-US" sz="4000" b="1" dirty="0">
              <a:solidFill>
                <a:srgbClr val="FF0000"/>
              </a:solidFill>
            </a:endParaRPr>
          </a:p>
        </p:txBody>
      </p:sp>
      <p:sp>
        <p:nvSpPr>
          <p:cNvPr id="3" name="Content Placeholder 2"/>
          <p:cNvSpPr>
            <a:spLocks noGrp="1"/>
          </p:cNvSpPr>
          <p:nvPr>
            <p:ph idx="1"/>
          </p:nvPr>
        </p:nvSpPr>
        <p:spPr>
          <a:xfrm>
            <a:off x="781758" y="2423233"/>
            <a:ext cx="3718805" cy="3063168"/>
          </a:xfrm>
        </p:spPr>
        <p:txBody>
          <a:bodyPr>
            <a:normAutofit fontScale="25000" lnSpcReduction="20000"/>
          </a:bodyPr>
          <a:lstStyle/>
          <a:p>
            <a:pPr marL="0" indent="0">
              <a:lnSpc>
                <a:spcPct val="120000"/>
              </a:lnSpc>
              <a:spcAft>
                <a:spcPts val="600"/>
              </a:spcAft>
              <a:buNone/>
            </a:pPr>
            <a:r>
              <a:rPr lang="en-US" sz="8800" b="1" dirty="0" smtClean="0"/>
              <a:t>Our largest </a:t>
            </a:r>
            <a:r>
              <a:rPr lang="en-US" sz="8800" b="1" dirty="0"/>
              <a:t>winter storms will likely become more </a:t>
            </a:r>
            <a:r>
              <a:rPr lang="en-US" sz="8800" b="1" dirty="0" smtClean="0"/>
              <a:t>intense and more damaging</a:t>
            </a:r>
            <a:r>
              <a:rPr lang="en-US" sz="2400" b="1" dirty="0" smtClean="0"/>
              <a:t>.</a:t>
            </a:r>
            <a:endParaRPr lang="en-US" sz="2400" b="1" dirty="0"/>
          </a:p>
        </p:txBody>
      </p:sp>
      <p:pic>
        <p:nvPicPr>
          <p:cNvPr id="7" name="Picture 22" descr="AR shot .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59501" y="1443349"/>
            <a:ext cx="6199012" cy="398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553156" y="6211669"/>
            <a:ext cx="6096000" cy="276999"/>
          </a:xfrm>
          <a:prstGeom prst="rect">
            <a:avLst/>
          </a:prstGeom>
        </p:spPr>
        <p:txBody>
          <a:bodyPr>
            <a:spAutoFit/>
          </a:bodyPr>
          <a:lstStyle/>
          <a:p>
            <a:r>
              <a:rPr lang="en-US" sz="1200" dirty="0"/>
              <a:t>Source: California’s 4</a:t>
            </a:r>
            <a:r>
              <a:rPr lang="en-US" sz="1200" baseline="30000" dirty="0"/>
              <a:t>th</a:t>
            </a:r>
            <a:r>
              <a:rPr lang="en-US" sz="1200" dirty="0"/>
              <a:t> Climate Assessment: Bay Area Region Report </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5120" y="6124510"/>
            <a:ext cx="1177360" cy="397800"/>
          </a:xfrm>
          <a:prstGeom prst="rect">
            <a:avLst/>
          </a:prstGeom>
        </p:spPr>
      </p:pic>
    </p:spTree>
    <p:extLst>
      <p:ext uri="{BB962C8B-B14F-4D97-AF65-F5344CB8AC3E}">
        <p14:creationId xmlns:p14="http://schemas.microsoft.com/office/powerpoint/2010/main" val="16625047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156" y="365126"/>
            <a:ext cx="10800644" cy="887942"/>
          </a:xfrm>
        </p:spPr>
        <p:txBody>
          <a:bodyPr>
            <a:normAutofit/>
          </a:bodyPr>
          <a:lstStyle/>
          <a:p>
            <a:r>
              <a:rPr lang="en-US" sz="4000" b="1" dirty="0" smtClean="0"/>
              <a:t>Looking Ahead: </a:t>
            </a:r>
            <a:r>
              <a:rPr lang="en-US" sz="4000" b="1" dirty="0" smtClean="0">
                <a:solidFill>
                  <a:srgbClr val="FF0000"/>
                </a:solidFill>
              </a:rPr>
              <a:t>Longer &amp; Deeper Droughts</a:t>
            </a:r>
            <a:endParaRPr lang="en-US" sz="4000" b="1" dirty="0">
              <a:solidFill>
                <a:srgbClr val="FF0000"/>
              </a:solidFill>
            </a:endParaRPr>
          </a:p>
        </p:txBody>
      </p:sp>
      <p:sp>
        <p:nvSpPr>
          <p:cNvPr id="3" name="Content Placeholder 2"/>
          <p:cNvSpPr>
            <a:spLocks noGrp="1"/>
          </p:cNvSpPr>
          <p:nvPr>
            <p:ph idx="1"/>
          </p:nvPr>
        </p:nvSpPr>
        <p:spPr>
          <a:xfrm>
            <a:off x="1300162" y="2286000"/>
            <a:ext cx="4243387" cy="2400300"/>
          </a:xfrm>
        </p:spPr>
        <p:txBody>
          <a:bodyPr>
            <a:normAutofit fontScale="25000" lnSpcReduction="20000"/>
          </a:bodyPr>
          <a:lstStyle/>
          <a:p>
            <a:pPr marL="0" indent="0">
              <a:lnSpc>
                <a:spcPct val="120000"/>
              </a:lnSpc>
              <a:spcAft>
                <a:spcPts val="600"/>
              </a:spcAft>
              <a:buNone/>
            </a:pPr>
            <a:r>
              <a:rPr lang="en-US" sz="8800" b="1" dirty="0" smtClean="0"/>
              <a:t>Increases in temperature, regardless of whether total precipitation goes up or down</a:t>
            </a:r>
            <a:r>
              <a:rPr lang="en-US" sz="8800" b="1" dirty="0"/>
              <a:t>, will likely cause longer and deeper California droughts.</a:t>
            </a:r>
          </a:p>
          <a:p>
            <a:pPr marL="0" indent="0">
              <a:lnSpc>
                <a:spcPct val="120000"/>
              </a:lnSpc>
              <a:spcAft>
                <a:spcPts val="600"/>
              </a:spcAft>
              <a:buNone/>
            </a:pPr>
            <a:endParaRPr lang="en-US" sz="8000" b="1" dirty="0"/>
          </a:p>
        </p:txBody>
      </p:sp>
      <p:sp>
        <p:nvSpPr>
          <p:cNvPr id="4" name="Rectangle 3"/>
          <p:cNvSpPr/>
          <p:nvPr/>
        </p:nvSpPr>
        <p:spPr>
          <a:xfrm>
            <a:off x="704850" y="6349097"/>
            <a:ext cx="6096000" cy="307777"/>
          </a:xfrm>
          <a:prstGeom prst="rect">
            <a:avLst/>
          </a:prstGeom>
        </p:spPr>
        <p:txBody>
          <a:bodyPr>
            <a:spAutoFit/>
          </a:bodyPr>
          <a:lstStyle/>
          <a:p>
            <a:r>
              <a:rPr lang="en-US" sz="1400" dirty="0"/>
              <a:t>Source: California’s 4</a:t>
            </a:r>
            <a:r>
              <a:rPr lang="en-US" sz="1400" baseline="30000" dirty="0"/>
              <a:t>th</a:t>
            </a:r>
            <a:r>
              <a:rPr lang="en-US" sz="1400" dirty="0"/>
              <a:t> Climate Assessment: Bay Area Region Report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5120" y="6124510"/>
            <a:ext cx="1177360" cy="3978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0555" y="1307581"/>
            <a:ext cx="3918435" cy="4816929"/>
          </a:xfrm>
          <a:prstGeom prst="rect">
            <a:avLst/>
          </a:prstGeom>
        </p:spPr>
      </p:pic>
    </p:spTree>
    <p:extLst>
      <p:ext uri="{BB962C8B-B14F-4D97-AF65-F5344CB8AC3E}">
        <p14:creationId xmlns:p14="http://schemas.microsoft.com/office/powerpoint/2010/main" val="18005197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156" y="365126"/>
            <a:ext cx="10800644" cy="887942"/>
          </a:xfrm>
        </p:spPr>
        <p:txBody>
          <a:bodyPr>
            <a:normAutofit/>
          </a:bodyPr>
          <a:lstStyle/>
          <a:p>
            <a:r>
              <a:rPr lang="en-US" sz="4000" b="1" dirty="0" smtClean="0"/>
              <a:t>Looking Ahead: </a:t>
            </a:r>
            <a:r>
              <a:rPr lang="en-US" sz="4000" b="1" dirty="0" smtClean="0">
                <a:solidFill>
                  <a:srgbClr val="FF0000"/>
                </a:solidFill>
              </a:rPr>
              <a:t>Shrinking Sierra Snowpack</a:t>
            </a:r>
            <a:endParaRPr lang="en-US" sz="4000" b="1" dirty="0">
              <a:solidFill>
                <a:srgbClr val="FF0000"/>
              </a:solidFill>
            </a:endParaRPr>
          </a:p>
        </p:txBody>
      </p:sp>
      <p:sp>
        <p:nvSpPr>
          <p:cNvPr id="3" name="Content Placeholder 2"/>
          <p:cNvSpPr>
            <a:spLocks noGrp="1"/>
          </p:cNvSpPr>
          <p:nvPr>
            <p:ph idx="1"/>
          </p:nvPr>
        </p:nvSpPr>
        <p:spPr>
          <a:xfrm>
            <a:off x="596021" y="2069192"/>
            <a:ext cx="2775830" cy="2434518"/>
          </a:xfrm>
        </p:spPr>
        <p:txBody>
          <a:bodyPr>
            <a:normAutofit fontScale="25000" lnSpcReduction="20000"/>
          </a:bodyPr>
          <a:lstStyle/>
          <a:p>
            <a:pPr marL="0" indent="0">
              <a:lnSpc>
                <a:spcPct val="120000"/>
              </a:lnSpc>
              <a:spcAft>
                <a:spcPts val="600"/>
              </a:spcAft>
              <a:buNone/>
            </a:pPr>
            <a:r>
              <a:rPr lang="en-US" sz="8000" b="1" dirty="0" smtClean="0"/>
              <a:t>High emissions scenario: Sierra snowpack projected to </a:t>
            </a:r>
            <a:r>
              <a:rPr lang="en-US" sz="8000" b="1" dirty="0"/>
              <a:t>decline by </a:t>
            </a:r>
            <a:r>
              <a:rPr lang="en-US" sz="8000" b="1" dirty="0" smtClean="0"/>
              <a:t>20</a:t>
            </a:r>
            <a:r>
              <a:rPr lang="en-US" sz="8000" b="1" dirty="0"/>
              <a:t>% </a:t>
            </a:r>
            <a:r>
              <a:rPr lang="en-US" sz="8000" b="1" dirty="0" smtClean="0"/>
              <a:t>next </a:t>
            </a:r>
            <a:r>
              <a:rPr lang="en-US" sz="8000" b="1" dirty="0"/>
              <a:t>2-3 decades, 30% to 60</a:t>
            </a:r>
            <a:r>
              <a:rPr lang="en-US" sz="8000" b="1" dirty="0" smtClean="0"/>
              <a:t>% </a:t>
            </a:r>
            <a:r>
              <a:rPr lang="en-US" sz="8000" b="1" dirty="0"/>
              <a:t>mid-century and </a:t>
            </a:r>
            <a:r>
              <a:rPr lang="en-US" sz="8000" b="1" dirty="0" smtClean="0"/>
              <a:t>over </a:t>
            </a:r>
            <a:r>
              <a:rPr lang="en-US" sz="8000" b="1" dirty="0"/>
              <a:t>80% in late century</a:t>
            </a:r>
            <a:r>
              <a:rPr lang="en-US" sz="8000" b="1" dirty="0" smtClean="0"/>
              <a:t>.</a:t>
            </a:r>
            <a:endParaRPr lang="en-US" sz="8000" b="1" dirty="0"/>
          </a:p>
        </p:txBody>
      </p:sp>
      <p:grpSp>
        <p:nvGrpSpPr>
          <p:cNvPr id="5" name="Group 4">
            <a:extLst>
              <a:ext uri="{FF2B5EF4-FFF2-40B4-BE49-F238E27FC236}">
                <a16:creationId xmlns="" xmlns:a16="http://schemas.microsoft.com/office/drawing/2014/main" id="{4AA8DBCE-4C9F-4033-889A-FB0040577330}"/>
              </a:ext>
            </a:extLst>
          </p:cNvPr>
          <p:cNvGrpSpPr/>
          <p:nvPr/>
        </p:nvGrpSpPr>
        <p:grpSpPr>
          <a:xfrm>
            <a:off x="3535744" y="1572870"/>
            <a:ext cx="7762862" cy="4031137"/>
            <a:chOff x="-86685" y="-338595"/>
            <a:chExt cx="12192000" cy="3593524"/>
          </a:xfrm>
        </p:grpSpPr>
        <p:pic>
          <p:nvPicPr>
            <p:cNvPr id="6" name="Picture 5">
              <a:extLst>
                <a:ext uri="{FF2B5EF4-FFF2-40B4-BE49-F238E27FC236}">
                  <a16:creationId xmlns="" xmlns:a16="http://schemas.microsoft.com/office/drawing/2014/main" id="{6284339E-C77F-440D-A747-04035CC2F737}"/>
                </a:ext>
              </a:extLst>
            </p:cNvPr>
            <p:cNvPicPr>
              <a:picLocks noChangeAspect="1"/>
            </p:cNvPicPr>
            <p:nvPr/>
          </p:nvPicPr>
          <p:blipFill rotWithShape="1">
            <a:blip r:embed="rId3">
              <a:extLst>
                <a:ext uri="{28A0092B-C50C-407E-A947-70E740481C1C}">
                  <a14:useLocalDpi xmlns:a14="http://schemas.microsoft.com/office/drawing/2010/main" val="0"/>
                </a:ext>
              </a:extLst>
            </a:blip>
            <a:srcRect t="25199" b="25260"/>
            <a:stretch/>
          </p:blipFill>
          <p:spPr>
            <a:xfrm>
              <a:off x="-86685" y="-338595"/>
              <a:ext cx="12192000" cy="3397541"/>
            </a:xfrm>
            <a:prstGeom prst="rect">
              <a:avLst/>
            </a:prstGeom>
          </p:spPr>
        </p:pic>
        <p:pic>
          <p:nvPicPr>
            <p:cNvPr id="8" name="Picture 7">
              <a:extLst>
                <a:ext uri="{FF2B5EF4-FFF2-40B4-BE49-F238E27FC236}">
                  <a16:creationId xmlns="" xmlns:a16="http://schemas.microsoft.com/office/drawing/2014/main" id="{4FA92171-E63C-4167-8764-2569D1B0BC89}"/>
                </a:ext>
              </a:extLst>
            </p:cNvPr>
            <p:cNvPicPr>
              <a:picLocks noChangeAspect="1"/>
            </p:cNvPicPr>
            <p:nvPr/>
          </p:nvPicPr>
          <p:blipFill rotWithShape="1">
            <a:blip r:embed="rId3">
              <a:extLst>
                <a:ext uri="{28A0092B-C50C-407E-A947-70E740481C1C}">
                  <a14:useLocalDpi xmlns:a14="http://schemas.microsoft.com/office/drawing/2010/main" val="0"/>
                </a:ext>
              </a:extLst>
            </a:blip>
            <a:srcRect l="94414" t="72211" r="2449" b="27122"/>
            <a:stretch/>
          </p:blipFill>
          <p:spPr>
            <a:xfrm>
              <a:off x="11509669" y="2753378"/>
              <a:ext cx="382554" cy="45719"/>
            </a:xfrm>
            <a:prstGeom prst="rect">
              <a:avLst/>
            </a:prstGeom>
          </p:spPr>
        </p:pic>
        <p:sp>
          <p:nvSpPr>
            <p:cNvPr id="9" name="Rectangle 8">
              <a:extLst>
                <a:ext uri="{FF2B5EF4-FFF2-40B4-BE49-F238E27FC236}">
                  <a16:creationId xmlns="" xmlns:a16="http://schemas.microsoft.com/office/drawing/2014/main" id="{57449744-819F-4C5D-BEBD-1B457B39EFF3}"/>
                </a:ext>
              </a:extLst>
            </p:cNvPr>
            <p:cNvSpPr/>
            <p:nvPr/>
          </p:nvSpPr>
          <p:spPr>
            <a:xfrm>
              <a:off x="11325138" y="2790708"/>
              <a:ext cx="780176" cy="464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1000" kern="1200" dirty="0">
                  <a:solidFill>
                    <a:srgbClr val="000000"/>
                  </a:solidFill>
                  <a:effectLst/>
                  <a:latin typeface="Abadi"/>
                  <a:ea typeface="MS Mincho" panose="02020609040205080304" pitchFamily="49" charset="-128"/>
                  <a:cs typeface="Times New Roman" panose="02020603050405020304" pitchFamily="18" charset="0"/>
                </a:rPr>
                <a:t>DJF </a:t>
              </a:r>
              <a:endParaRPr lang="en-US" sz="1000" dirty="0">
                <a:effectLst/>
                <a:latin typeface="Times" pitchFamily="2" charset="0"/>
                <a:ea typeface="MS Mincho" panose="02020609040205080304" pitchFamily="49" charset="-128"/>
                <a:cs typeface="Times New Roman" panose="02020603050405020304" pitchFamily="18" charset="0"/>
              </a:endParaRPr>
            </a:p>
            <a:p>
              <a:pPr marL="0" marR="0" algn="ctr">
                <a:spcBef>
                  <a:spcPts val="0"/>
                </a:spcBef>
                <a:spcAft>
                  <a:spcPts val="0"/>
                </a:spcAft>
              </a:pPr>
              <a:r>
                <a:rPr lang="en-US" sz="1000" kern="1200" dirty="0">
                  <a:solidFill>
                    <a:srgbClr val="000000"/>
                  </a:solidFill>
                  <a:effectLst/>
                  <a:latin typeface="Abadi"/>
                  <a:ea typeface="MS Mincho" panose="02020609040205080304" pitchFamily="49" charset="-128"/>
                  <a:cs typeface="Times New Roman" panose="02020603050405020304" pitchFamily="18" charset="0"/>
                </a:rPr>
                <a:t>SWE</a:t>
              </a:r>
              <a:endParaRPr lang="en-US" sz="1000" dirty="0">
                <a:effectLst/>
                <a:latin typeface="Times" pitchFamily="2" charset="0"/>
                <a:ea typeface="MS Mincho" panose="02020609040205080304" pitchFamily="49" charset="-128"/>
                <a:cs typeface="Times New Roman" panose="02020603050405020304" pitchFamily="18" charset="0"/>
              </a:endParaRPr>
            </a:p>
            <a:p>
              <a:pPr marL="0" marR="0" algn="ctr">
                <a:spcBef>
                  <a:spcPts val="0"/>
                </a:spcBef>
                <a:spcAft>
                  <a:spcPts val="0"/>
                </a:spcAft>
              </a:pPr>
              <a:r>
                <a:rPr lang="en-US" sz="1000" kern="1200" dirty="0">
                  <a:solidFill>
                    <a:srgbClr val="000000"/>
                  </a:solidFill>
                  <a:effectLst/>
                  <a:latin typeface="Abadi"/>
                  <a:ea typeface="MS Mincho" panose="02020609040205080304" pitchFamily="49" charset="-128"/>
                  <a:cs typeface="Times New Roman" panose="02020603050405020304" pitchFamily="18" charset="0"/>
                </a:rPr>
                <a:t>(mm)</a:t>
              </a:r>
              <a:endParaRPr lang="en-US" sz="1000" dirty="0">
                <a:effectLst/>
                <a:latin typeface="Times" pitchFamily="2" charset="0"/>
                <a:ea typeface="MS Mincho" panose="02020609040205080304" pitchFamily="49" charset="-128"/>
                <a:cs typeface="Times New Roman" panose="02020603050405020304" pitchFamily="18" charset="0"/>
              </a:endParaRPr>
            </a:p>
          </p:txBody>
        </p:sp>
      </p:grpSp>
      <p:sp>
        <p:nvSpPr>
          <p:cNvPr id="4" name="Rectangle 3"/>
          <p:cNvSpPr/>
          <p:nvPr/>
        </p:nvSpPr>
        <p:spPr>
          <a:xfrm>
            <a:off x="553156" y="6264605"/>
            <a:ext cx="6096000" cy="307777"/>
          </a:xfrm>
          <a:prstGeom prst="rect">
            <a:avLst/>
          </a:prstGeom>
        </p:spPr>
        <p:txBody>
          <a:bodyPr>
            <a:spAutoFit/>
          </a:bodyPr>
          <a:lstStyle/>
          <a:p>
            <a:r>
              <a:rPr lang="en-US" sz="1400" dirty="0"/>
              <a:t>Source: California’s 4</a:t>
            </a:r>
            <a:r>
              <a:rPr lang="en-US" sz="1400" baseline="30000" dirty="0"/>
              <a:t>th</a:t>
            </a:r>
            <a:r>
              <a:rPr lang="en-US" sz="1400" dirty="0"/>
              <a:t> Climate Assessment: Bay Area Region Report </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5120" y="6124510"/>
            <a:ext cx="1177360" cy="397800"/>
          </a:xfrm>
          <a:prstGeom prst="rect">
            <a:avLst/>
          </a:prstGeom>
        </p:spPr>
      </p:pic>
    </p:spTree>
    <p:extLst>
      <p:ext uri="{BB962C8B-B14F-4D97-AF65-F5344CB8AC3E}">
        <p14:creationId xmlns:p14="http://schemas.microsoft.com/office/powerpoint/2010/main" val="8933151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92630" y="565689"/>
            <a:ext cx="5083628" cy="5636832"/>
          </a:xfrm>
        </p:spPr>
        <p:txBody>
          <a:bodyPr anchor="t">
            <a:noAutofit/>
          </a:bodyPr>
          <a:lstStyle/>
          <a:p>
            <a:pPr lvl="0"/>
            <a:r>
              <a:rPr lang="en-US" sz="2800" dirty="0" smtClean="0"/>
              <a:t/>
            </a:r>
            <a:br>
              <a:rPr lang="en-US" sz="2800" dirty="0" smtClean="0"/>
            </a:br>
            <a:r>
              <a:rPr lang="en-US" sz="2800" dirty="0" smtClean="0"/>
              <a:t>San Francisco Bay Area</a:t>
            </a:r>
            <a:br>
              <a:rPr lang="en-US" sz="2800" dirty="0" smtClean="0"/>
            </a:br>
            <a:r>
              <a:rPr lang="en-US" sz="2800" dirty="0" smtClean="0"/>
              <a:t>Region Report</a:t>
            </a:r>
            <a:br>
              <a:rPr lang="en-US" sz="2800" dirty="0" smtClean="0"/>
            </a:br>
            <a:r>
              <a:rPr lang="en-US" sz="2800" dirty="0" smtClean="0"/>
              <a:t>CA 4</a:t>
            </a:r>
            <a:r>
              <a:rPr lang="en-US" sz="2800" baseline="30000" dirty="0" smtClean="0"/>
              <a:t>th</a:t>
            </a:r>
            <a:r>
              <a:rPr lang="en-US" sz="2800" dirty="0" smtClean="0"/>
              <a:t> Assessment</a:t>
            </a:r>
            <a:br>
              <a:rPr lang="en-US" sz="2800" dirty="0" smtClean="0"/>
            </a:br>
            <a:r>
              <a:rPr lang="en-US" sz="2800" dirty="0"/>
              <a:t/>
            </a:r>
            <a:br>
              <a:rPr lang="en-US" sz="2800" dirty="0"/>
            </a:br>
            <a:r>
              <a:rPr lang="en-US" sz="2800" dirty="0" smtClean="0"/>
              <a:t>David Ackerly, UC Berkeley</a:t>
            </a:r>
            <a:br>
              <a:rPr lang="en-US" sz="2800" dirty="0" smtClean="0"/>
            </a:br>
            <a:r>
              <a:rPr lang="en-US" sz="2800" dirty="0" smtClean="0"/>
              <a:t>Mark Stacey, UC Berkeley</a:t>
            </a:r>
            <a:br>
              <a:rPr lang="en-US" sz="2800" dirty="0" smtClean="0"/>
            </a:br>
            <a:r>
              <a:rPr lang="en-US" sz="2800" dirty="0" smtClean="0"/>
              <a:t>Andy Jones, Berkeley Lab</a:t>
            </a:r>
            <a:br>
              <a:rPr lang="en-US" sz="2800" dirty="0" smtClean="0"/>
            </a:br>
            <a:r>
              <a:rPr lang="en-US" sz="2800" dirty="0" smtClean="0"/>
              <a:t>Jack Chang, UC Berkeley</a:t>
            </a:r>
            <a:br>
              <a:rPr lang="en-US" sz="2800" dirty="0" smtClean="0"/>
            </a:br>
            <a:r>
              <a:rPr lang="en-US" sz="2800" dirty="0" smtClean="0"/>
              <a:t>Bruce Riordan, CRI /BayCAN</a:t>
            </a:r>
            <a:br>
              <a:rPr lang="en-US" sz="2800" dirty="0" smtClean="0"/>
            </a:br>
            <a:r>
              <a:rPr lang="en-US" sz="2800" dirty="0"/>
              <a:t/>
            </a:r>
            <a:br>
              <a:rPr lang="en-US" sz="2800" dirty="0"/>
            </a:br>
            <a:r>
              <a:rPr lang="en-US" sz="2800" dirty="0" smtClean="0"/>
              <a:t>www.climateassessment.ca.gov</a:t>
            </a:r>
            <a:br>
              <a:rPr lang="en-US" sz="2800" dirty="0" smtClean="0"/>
            </a:br>
            <a:r>
              <a:rPr lang="en-US" sz="2800" dirty="0" smtClean="0"/>
              <a:t/>
            </a:r>
            <a:br>
              <a:rPr lang="en-US" sz="2800" dirty="0" smtClean="0"/>
            </a:br>
            <a:r>
              <a:rPr lang="en-US" sz="3200" dirty="0"/>
              <a:t/>
            </a:r>
            <a:br>
              <a:rPr lang="en-US" sz="3200" dirty="0"/>
            </a:br>
            <a:r>
              <a:rPr lang="en-US" sz="3200" dirty="0" smtClean="0"/>
              <a:t/>
            </a:r>
            <a:br>
              <a:rPr lang="en-US" sz="3200" dirty="0" smtClean="0"/>
            </a:br>
            <a:r>
              <a:rPr lang="en-US" sz="3200" dirty="0"/>
              <a:t/>
            </a:r>
            <a:br>
              <a:rPr lang="en-US" sz="3200" dirty="0"/>
            </a:br>
            <a:r>
              <a:rPr lang="en-US" sz="3200" dirty="0" smtClean="0"/>
              <a:t/>
            </a:r>
            <a:br>
              <a:rPr lang="en-US" sz="3200" dirty="0" smtClean="0"/>
            </a:br>
            <a:r>
              <a:rPr lang="en-US" sz="3200" dirty="0"/>
              <a:t/>
            </a:r>
            <a:br>
              <a:rPr lang="en-US" sz="3200" dirty="0"/>
            </a:br>
            <a:r>
              <a:rPr lang="en-US" sz="3200" dirty="0"/>
              <a:t> </a:t>
            </a:r>
            <a:br>
              <a:rPr lang="en-US" sz="3200" dirty="0"/>
            </a:br>
            <a:r>
              <a:rPr lang="en-US" sz="2400" dirty="0"/>
              <a:t> </a:t>
            </a:r>
            <a:br>
              <a:rPr lang="en-US" sz="2400" dirty="0"/>
            </a:br>
            <a:endParaRPr lang="en-US" sz="24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7881" y="565689"/>
            <a:ext cx="4091061" cy="5286503"/>
          </a:xfrm>
          <a:prstGeom prst="rect">
            <a:avLst/>
          </a:prstGeom>
        </p:spPr>
      </p:pic>
    </p:spTree>
    <p:extLst>
      <p:ext uri="{BB962C8B-B14F-4D97-AF65-F5344CB8AC3E}">
        <p14:creationId xmlns:p14="http://schemas.microsoft.com/office/powerpoint/2010/main" val="1673942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156" y="365126"/>
            <a:ext cx="10800644" cy="887942"/>
          </a:xfrm>
        </p:spPr>
        <p:txBody>
          <a:bodyPr>
            <a:normAutofit/>
          </a:bodyPr>
          <a:lstStyle/>
          <a:p>
            <a:r>
              <a:rPr lang="en-US" sz="4000" b="1" dirty="0" smtClean="0"/>
              <a:t>Looking Ahead: </a:t>
            </a:r>
            <a:r>
              <a:rPr lang="en-US" sz="4000" b="1" dirty="0" smtClean="0">
                <a:solidFill>
                  <a:srgbClr val="FF0000"/>
                </a:solidFill>
              </a:rPr>
              <a:t>Shrinking Sierra Snowpack</a:t>
            </a:r>
            <a:endParaRPr lang="en-US" sz="4000" b="1" dirty="0">
              <a:solidFill>
                <a:srgbClr val="FF0000"/>
              </a:solidFill>
            </a:endParaRPr>
          </a:p>
        </p:txBody>
      </p:sp>
      <p:sp>
        <p:nvSpPr>
          <p:cNvPr id="3" name="Content Placeholder 2"/>
          <p:cNvSpPr>
            <a:spLocks noGrp="1"/>
          </p:cNvSpPr>
          <p:nvPr>
            <p:ph idx="1"/>
          </p:nvPr>
        </p:nvSpPr>
        <p:spPr>
          <a:xfrm>
            <a:off x="734785" y="2069192"/>
            <a:ext cx="2890157" cy="2434518"/>
          </a:xfrm>
        </p:spPr>
        <p:txBody>
          <a:bodyPr>
            <a:normAutofit fontScale="25000" lnSpcReduction="20000"/>
          </a:bodyPr>
          <a:lstStyle/>
          <a:p>
            <a:pPr marL="0" indent="0">
              <a:lnSpc>
                <a:spcPct val="120000"/>
              </a:lnSpc>
              <a:spcAft>
                <a:spcPts val="600"/>
              </a:spcAft>
              <a:buNone/>
            </a:pPr>
            <a:r>
              <a:rPr lang="en-US" sz="8000" b="1" dirty="0" smtClean="0"/>
              <a:t>Bay Area is heavily dependent on Sierra snowpack for water supply. Only Marin and Sonoma are not directly connected to the Sierra</a:t>
            </a:r>
            <a:endParaRPr lang="en-US" sz="8000" b="1" dirty="0"/>
          </a:p>
        </p:txBody>
      </p:sp>
      <p:sp>
        <p:nvSpPr>
          <p:cNvPr id="4" name="Rectangle 3"/>
          <p:cNvSpPr/>
          <p:nvPr/>
        </p:nvSpPr>
        <p:spPr>
          <a:xfrm>
            <a:off x="553156" y="6264605"/>
            <a:ext cx="6096000" cy="307777"/>
          </a:xfrm>
          <a:prstGeom prst="rect">
            <a:avLst/>
          </a:prstGeom>
        </p:spPr>
        <p:txBody>
          <a:bodyPr>
            <a:spAutoFit/>
          </a:bodyPr>
          <a:lstStyle/>
          <a:p>
            <a:r>
              <a:rPr lang="en-US" sz="1400" dirty="0"/>
              <a:t>Source: California’s 4</a:t>
            </a:r>
            <a:r>
              <a:rPr lang="en-US" sz="1400" baseline="30000" dirty="0"/>
              <a:t>th</a:t>
            </a:r>
            <a:r>
              <a:rPr lang="en-US" sz="1400" dirty="0"/>
              <a:t> Climate Assessment: Bay Area Region Report </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5120" y="6124510"/>
            <a:ext cx="1177360" cy="39780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0690" y="1253068"/>
            <a:ext cx="5785053" cy="4439479"/>
          </a:xfrm>
          <a:prstGeom prst="rect">
            <a:avLst/>
          </a:prstGeom>
        </p:spPr>
      </p:pic>
    </p:spTree>
    <p:extLst>
      <p:ext uri="{BB962C8B-B14F-4D97-AF65-F5344CB8AC3E}">
        <p14:creationId xmlns:p14="http://schemas.microsoft.com/office/powerpoint/2010/main" val="20458202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88029" y="1659467"/>
            <a:ext cx="7200899" cy="1456266"/>
          </a:xfrm>
        </p:spPr>
        <p:txBody>
          <a:bodyPr anchor="t">
            <a:noAutofit/>
          </a:bodyPr>
          <a:lstStyle/>
          <a:p>
            <a:pPr lvl="0" algn="ctr"/>
            <a:r>
              <a:rPr lang="en-US" sz="2800" dirty="0" smtClean="0"/>
              <a:t/>
            </a:r>
            <a:br>
              <a:rPr lang="en-US" sz="2800" dirty="0" smtClean="0"/>
            </a:br>
            <a:r>
              <a:rPr lang="en-US" sz="4400" b="1" dirty="0" smtClean="0"/>
              <a:t>4. Wildfires</a:t>
            </a:r>
            <a:r>
              <a:rPr lang="en-US" sz="3200" dirty="0"/>
              <a:t/>
            </a:r>
            <a:br>
              <a:rPr lang="en-US" sz="3200" dirty="0"/>
            </a:br>
            <a:r>
              <a:rPr lang="en-US" sz="3200" dirty="0"/>
              <a:t> </a:t>
            </a:r>
            <a:br>
              <a:rPr lang="en-US" sz="3200" dirty="0"/>
            </a:br>
            <a:r>
              <a:rPr lang="en-US" sz="2400" dirty="0"/>
              <a:t> </a:t>
            </a:r>
            <a:br>
              <a:rPr lang="en-US" sz="2400" dirty="0"/>
            </a:br>
            <a:endParaRPr lang="en-US" sz="24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5120" y="6124510"/>
            <a:ext cx="1177360" cy="397800"/>
          </a:xfrm>
          <a:prstGeom prst="rect">
            <a:avLst/>
          </a:prstGeom>
        </p:spPr>
      </p:pic>
    </p:spTree>
    <p:extLst>
      <p:ext uri="{BB962C8B-B14F-4D97-AF65-F5344CB8AC3E}">
        <p14:creationId xmlns:p14="http://schemas.microsoft.com/office/powerpoint/2010/main" val="11054493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156" y="365126"/>
            <a:ext cx="10800644" cy="887942"/>
          </a:xfrm>
        </p:spPr>
        <p:txBody>
          <a:bodyPr>
            <a:normAutofit/>
          </a:bodyPr>
          <a:lstStyle/>
          <a:p>
            <a:r>
              <a:rPr lang="en-US" sz="4000" b="1" dirty="0" smtClean="0"/>
              <a:t>Looking Ahead: </a:t>
            </a:r>
            <a:r>
              <a:rPr lang="en-US" sz="4000" b="1" dirty="0" smtClean="0">
                <a:solidFill>
                  <a:srgbClr val="FF0000"/>
                </a:solidFill>
              </a:rPr>
              <a:t>More Intense Wildfires</a:t>
            </a:r>
            <a:endParaRPr lang="en-US" sz="4000" b="1" dirty="0">
              <a:solidFill>
                <a:srgbClr val="FF0000"/>
              </a:solidFill>
            </a:endParaRPr>
          </a:p>
        </p:txBody>
      </p:sp>
      <p:sp>
        <p:nvSpPr>
          <p:cNvPr id="3" name="Content Placeholder 2"/>
          <p:cNvSpPr>
            <a:spLocks noGrp="1"/>
          </p:cNvSpPr>
          <p:nvPr>
            <p:ph idx="1"/>
          </p:nvPr>
        </p:nvSpPr>
        <p:spPr>
          <a:xfrm>
            <a:off x="553156" y="1253068"/>
            <a:ext cx="3354815" cy="5046131"/>
          </a:xfrm>
        </p:spPr>
        <p:txBody>
          <a:bodyPr>
            <a:normAutofit fontScale="92500" lnSpcReduction="20000"/>
          </a:bodyPr>
          <a:lstStyle/>
          <a:p>
            <a:pPr marL="0" indent="0">
              <a:lnSpc>
                <a:spcPct val="120000"/>
              </a:lnSpc>
              <a:buNone/>
            </a:pPr>
            <a:endParaRPr lang="en-US" sz="1300" b="1" dirty="0" smtClean="0"/>
          </a:p>
          <a:p>
            <a:pPr marL="0" indent="0">
              <a:lnSpc>
                <a:spcPct val="120000"/>
              </a:lnSpc>
              <a:buNone/>
            </a:pPr>
            <a:r>
              <a:rPr lang="en-US" sz="2400" b="1" dirty="0" smtClean="0"/>
              <a:t>Hotter, drier conditions will provide the context for an increase in fires and more intense fires</a:t>
            </a:r>
          </a:p>
          <a:p>
            <a:pPr marL="0" indent="0">
              <a:lnSpc>
                <a:spcPct val="120000"/>
              </a:lnSpc>
              <a:buNone/>
            </a:pPr>
            <a:r>
              <a:rPr lang="en-US" sz="2400" b="1" dirty="0" smtClean="0"/>
              <a:t>Future </a:t>
            </a:r>
            <a:r>
              <a:rPr lang="en-US" sz="2400" b="1" dirty="0"/>
              <a:t>fire activity will be driven by both changes in urban development and changes in climate.</a:t>
            </a:r>
          </a:p>
          <a:p>
            <a:pPr marL="0" indent="0">
              <a:buNone/>
            </a:pPr>
            <a:endParaRPr lang="en-US" sz="13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3094" y="1491342"/>
            <a:ext cx="7678060" cy="350520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5120" y="6124510"/>
            <a:ext cx="1177360" cy="397800"/>
          </a:xfrm>
          <a:prstGeom prst="rect">
            <a:avLst/>
          </a:prstGeom>
        </p:spPr>
      </p:pic>
      <p:sp>
        <p:nvSpPr>
          <p:cNvPr id="6" name="Rectangle 5"/>
          <p:cNvSpPr/>
          <p:nvPr/>
        </p:nvSpPr>
        <p:spPr>
          <a:xfrm>
            <a:off x="690562" y="6214307"/>
            <a:ext cx="6096000" cy="307777"/>
          </a:xfrm>
          <a:prstGeom prst="rect">
            <a:avLst/>
          </a:prstGeom>
        </p:spPr>
        <p:txBody>
          <a:bodyPr>
            <a:spAutoFit/>
          </a:bodyPr>
          <a:lstStyle/>
          <a:p>
            <a:r>
              <a:rPr lang="en-US" sz="1400" dirty="0"/>
              <a:t>Source: California’s 4</a:t>
            </a:r>
            <a:r>
              <a:rPr lang="en-US" sz="1400" baseline="30000" dirty="0"/>
              <a:t>th</a:t>
            </a:r>
            <a:r>
              <a:rPr lang="en-US" sz="1400" dirty="0"/>
              <a:t> Climate Assessment: Bay Area Region Report </a:t>
            </a:r>
          </a:p>
        </p:txBody>
      </p:sp>
    </p:spTree>
    <p:extLst>
      <p:ext uri="{BB962C8B-B14F-4D97-AF65-F5344CB8AC3E}">
        <p14:creationId xmlns:p14="http://schemas.microsoft.com/office/powerpoint/2010/main" val="9750415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88029" y="1659467"/>
            <a:ext cx="7200899" cy="1456266"/>
          </a:xfrm>
        </p:spPr>
        <p:txBody>
          <a:bodyPr anchor="t">
            <a:noAutofit/>
          </a:bodyPr>
          <a:lstStyle/>
          <a:p>
            <a:pPr lvl="0" algn="ctr"/>
            <a:r>
              <a:rPr lang="en-US" sz="2800" dirty="0" smtClean="0"/>
              <a:t/>
            </a:r>
            <a:br>
              <a:rPr lang="en-US" sz="2800" dirty="0" smtClean="0"/>
            </a:br>
            <a:r>
              <a:rPr lang="en-US" sz="4400" b="1" dirty="0" smtClean="0"/>
              <a:t>5. Sea Level Rise</a:t>
            </a:r>
            <a:r>
              <a:rPr lang="en-US" sz="3200" dirty="0"/>
              <a:t> </a:t>
            </a:r>
            <a:br>
              <a:rPr lang="en-US" sz="3200" dirty="0"/>
            </a:br>
            <a:r>
              <a:rPr lang="en-US" sz="2400" dirty="0"/>
              <a:t> </a:t>
            </a:r>
            <a:br>
              <a:rPr lang="en-US" sz="2400" dirty="0"/>
            </a:br>
            <a:endParaRPr lang="en-US" sz="24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5120" y="6124510"/>
            <a:ext cx="1177360" cy="397800"/>
          </a:xfrm>
          <a:prstGeom prst="rect">
            <a:avLst/>
          </a:prstGeom>
        </p:spPr>
      </p:pic>
    </p:spTree>
    <p:extLst>
      <p:ext uri="{BB962C8B-B14F-4D97-AF65-F5344CB8AC3E}">
        <p14:creationId xmlns:p14="http://schemas.microsoft.com/office/powerpoint/2010/main" val="6386797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156" y="365126"/>
            <a:ext cx="10800644" cy="887942"/>
          </a:xfrm>
        </p:spPr>
        <p:txBody>
          <a:bodyPr>
            <a:normAutofit/>
          </a:bodyPr>
          <a:lstStyle/>
          <a:p>
            <a:r>
              <a:rPr lang="en-US" sz="4000" b="1" dirty="0" smtClean="0"/>
              <a:t>Looking Ahead: </a:t>
            </a:r>
            <a:r>
              <a:rPr lang="en-US" sz="4000" b="1" dirty="0" smtClean="0">
                <a:solidFill>
                  <a:srgbClr val="FF0000"/>
                </a:solidFill>
              </a:rPr>
              <a:t>Sea Level Rising</a:t>
            </a:r>
            <a:endParaRPr lang="en-US" sz="4000" b="1" dirty="0">
              <a:solidFill>
                <a:srgbClr val="FF0000"/>
              </a:solidFill>
            </a:endParaRPr>
          </a:p>
        </p:txBody>
      </p:sp>
      <p:sp>
        <p:nvSpPr>
          <p:cNvPr id="3" name="Content Placeholder 2"/>
          <p:cNvSpPr>
            <a:spLocks noGrp="1"/>
          </p:cNvSpPr>
          <p:nvPr>
            <p:ph idx="1"/>
          </p:nvPr>
        </p:nvSpPr>
        <p:spPr>
          <a:xfrm>
            <a:off x="553157" y="1253068"/>
            <a:ext cx="4882444" cy="5046131"/>
          </a:xfrm>
        </p:spPr>
        <p:txBody>
          <a:bodyPr>
            <a:normAutofit fontScale="92500" lnSpcReduction="20000"/>
          </a:bodyPr>
          <a:lstStyle/>
          <a:p>
            <a:pPr marL="0" indent="0">
              <a:lnSpc>
                <a:spcPct val="120000"/>
              </a:lnSpc>
              <a:buNone/>
            </a:pPr>
            <a:endParaRPr lang="en-US" sz="1300" b="1" dirty="0" smtClean="0"/>
          </a:p>
          <a:p>
            <a:pPr marL="0" indent="0">
              <a:lnSpc>
                <a:spcPct val="120000"/>
              </a:lnSpc>
              <a:spcAft>
                <a:spcPts val="600"/>
              </a:spcAft>
              <a:buNone/>
            </a:pPr>
            <a:r>
              <a:rPr lang="en-US" sz="2200" b="1" dirty="0" smtClean="0"/>
              <a:t>California’s 4</a:t>
            </a:r>
            <a:r>
              <a:rPr lang="en-US" sz="2200" b="1" baseline="30000" dirty="0" smtClean="0"/>
              <a:t>th</a:t>
            </a:r>
            <a:r>
              <a:rPr lang="en-US" sz="2200" b="1" dirty="0" smtClean="0"/>
              <a:t> Assessment projects </a:t>
            </a:r>
            <a:r>
              <a:rPr lang="en-US" sz="2200" b="1" dirty="0"/>
              <a:t>median sea level rise </a:t>
            </a:r>
            <a:r>
              <a:rPr lang="en-US" sz="2200" b="1" dirty="0" smtClean="0"/>
              <a:t>for 2100 of 30 inches </a:t>
            </a:r>
            <a:r>
              <a:rPr lang="en-US" sz="2200" b="1" dirty="0"/>
              <a:t>(RCP 4.5) </a:t>
            </a:r>
            <a:r>
              <a:rPr lang="en-US" sz="2200" b="1" dirty="0" smtClean="0"/>
              <a:t>or 50 inches (RCP8.5).</a:t>
            </a:r>
          </a:p>
          <a:p>
            <a:pPr marL="0" indent="0">
              <a:lnSpc>
                <a:spcPct val="120000"/>
              </a:lnSpc>
              <a:spcAft>
                <a:spcPts val="600"/>
              </a:spcAft>
              <a:buNone/>
            </a:pPr>
            <a:r>
              <a:rPr lang="en-US" sz="2200" b="1" dirty="0" smtClean="0"/>
              <a:t>Recent studies suggest </a:t>
            </a:r>
            <a:r>
              <a:rPr lang="en-US" sz="2200" b="1" dirty="0"/>
              <a:t>the possibility of extensive loss from Antarctic ice sheets in the 21st century — </a:t>
            </a:r>
            <a:r>
              <a:rPr lang="en-US" sz="2200" b="1" dirty="0" smtClean="0"/>
              <a:t>possibly producing </a:t>
            </a:r>
            <a:r>
              <a:rPr lang="en-US" sz="2200" b="1" dirty="0"/>
              <a:t>sea level rise by 2100 </a:t>
            </a:r>
            <a:r>
              <a:rPr lang="en-US" sz="2200" b="1" dirty="0" smtClean="0"/>
              <a:t>approaching 10 feet.</a:t>
            </a:r>
          </a:p>
          <a:p>
            <a:pPr marL="0" indent="0">
              <a:lnSpc>
                <a:spcPct val="120000"/>
              </a:lnSpc>
              <a:spcAft>
                <a:spcPts val="600"/>
              </a:spcAft>
              <a:buNone/>
            </a:pPr>
            <a:r>
              <a:rPr lang="en-US" sz="2200" b="1" dirty="0" smtClean="0"/>
              <a:t>Even </a:t>
            </a:r>
            <a:r>
              <a:rPr lang="en-US" sz="2200" b="1" dirty="0"/>
              <a:t>with high levels of emissions reductions, research now suggests that at least </a:t>
            </a:r>
            <a:r>
              <a:rPr lang="en-US" sz="2200" b="1" dirty="0" smtClean="0"/>
              <a:t>6-7 feet of </a:t>
            </a:r>
            <a:r>
              <a:rPr lang="en-US" sz="2200" b="1" dirty="0"/>
              <a:t>sea level rise is </a:t>
            </a:r>
            <a:r>
              <a:rPr lang="en-US" sz="2200" b="1" dirty="0" smtClean="0"/>
              <a:t>inevitable over </a:t>
            </a:r>
            <a:r>
              <a:rPr lang="en-US" sz="2200" b="1" dirty="0"/>
              <a:t>the next several </a:t>
            </a:r>
            <a:r>
              <a:rPr lang="en-US" sz="2200" b="1" dirty="0" smtClean="0"/>
              <a:t>centuries.</a:t>
            </a:r>
            <a:endParaRPr lang="en-US" sz="2200" b="1" dirty="0"/>
          </a:p>
        </p:txBody>
      </p:sp>
      <p:sp>
        <p:nvSpPr>
          <p:cNvPr id="4" name="Rectangle 3"/>
          <p:cNvSpPr/>
          <p:nvPr/>
        </p:nvSpPr>
        <p:spPr>
          <a:xfrm>
            <a:off x="664029" y="6211669"/>
            <a:ext cx="6096000" cy="307777"/>
          </a:xfrm>
          <a:prstGeom prst="rect">
            <a:avLst/>
          </a:prstGeom>
        </p:spPr>
        <p:txBody>
          <a:bodyPr>
            <a:spAutoFit/>
          </a:bodyPr>
          <a:lstStyle/>
          <a:p>
            <a:r>
              <a:rPr lang="en-US" sz="1400" dirty="0"/>
              <a:t>Source: California’s 4</a:t>
            </a:r>
            <a:r>
              <a:rPr lang="en-US" sz="1400" baseline="30000" dirty="0"/>
              <a:t>th</a:t>
            </a:r>
            <a:r>
              <a:rPr lang="en-US" sz="1400" dirty="0"/>
              <a:t> Climate Assessment: Bay Area Region Report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5120" y="6124510"/>
            <a:ext cx="1177360" cy="397800"/>
          </a:xfrm>
          <a:prstGeom prst="rect">
            <a:avLst/>
          </a:prstGeom>
        </p:spPr>
      </p:pic>
      <p:pic>
        <p:nvPicPr>
          <p:cNvPr id="7" name="Picture 6"/>
          <p:cNvPicPr/>
          <p:nvPr/>
        </p:nvPicPr>
        <p:blipFill>
          <a:blip r:embed="rId4">
            <a:extLst>
              <a:ext uri="{28A0092B-C50C-407E-A947-70E740481C1C}">
                <a14:useLocalDpi xmlns:a14="http://schemas.microsoft.com/office/drawing/2010/main" val="0"/>
              </a:ext>
            </a:extLst>
          </a:blip>
          <a:stretch>
            <a:fillRect/>
          </a:stretch>
        </p:blipFill>
        <p:spPr>
          <a:xfrm>
            <a:off x="5591492" y="1803400"/>
            <a:ext cx="6350988" cy="3441700"/>
          </a:xfrm>
          <a:prstGeom prst="rect">
            <a:avLst/>
          </a:prstGeom>
        </p:spPr>
      </p:pic>
      <p:sp>
        <p:nvSpPr>
          <p:cNvPr id="8" name="Rectangle 7"/>
          <p:cNvSpPr/>
          <p:nvPr/>
        </p:nvSpPr>
        <p:spPr>
          <a:xfrm>
            <a:off x="6578600" y="5266719"/>
            <a:ext cx="6096000" cy="307777"/>
          </a:xfrm>
          <a:prstGeom prst="rect">
            <a:avLst/>
          </a:prstGeom>
        </p:spPr>
        <p:txBody>
          <a:bodyPr>
            <a:spAutoFit/>
          </a:bodyPr>
          <a:lstStyle/>
          <a:p>
            <a:r>
              <a:rPr lang="en-US" sz="1400" dirty="0"/>
              <a:t>Source: </a:t>
            </a:r>
            <a:r>
              <a:rPr lang="en-US" sz="1400" dirty="0" smtClean="0"/>
              <a:t>California Ocean Protection Council</a:t>
            </a:r>
            <a:endParaRPr lang="en-US" sz="1400" dirty="0"/>
          </a:p>
        </p:txBody>
      </p:sp>
    </p:spTree>
    <p:extLst>
      <p:ext uri="{BB962C8B-B14F-4D97-AF65-F5344CB8AC3E}">
        <p14:creationId xmlns:p14="http://schemas.microsoft.com/office/powerpoint/2010/main" val="10390610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156" y="365126"/>
            <a:ext cx="10800644" cy="887942"/>
          </a:xfrm>
        </p:spPr>
        <p:txBody>
          <a:bodyPr>
            <a:normAutofit/>
          </a:bodyPr>
          <a:lstStyle/>
          <a:p>
            <a:r>
              <a:rPr lang="en-US" sz="4000" b="1" dirty="0" smtClean="0"/>
              <a:t>Looking Ahead: </a:t>
            </a:r>
            <a:r>
              <a:rPr lang="en-US" sz="4000" b="1" dirty="0" smtClean="0">
                <a:solidFill>
                  <a:srgbClr val="FF0000"/>
                </a:solidFill>
              </a:rPr>
              <a:t>Sea Level Rising</a:t>
            </a:r>
            <a:endParaRPr lang="en-US" sz="4000" b="1" dirty="0">
              <a:solidFill>
                <a:srgbClr val="FF0000"/>
              </a:solidFill>
            </a:endParaRPr>
          </a:p>
        </p:txBody>
      </p:sp>
      <p:sp>
        <p:nvSpPr>
          <p:cNvPr id="3" name="Content Placeholder 2"/>
          <p:cNvSpPr>
            <a:spLocks noGrp="1"/>
          </p:cNvSpPr>
          <p:nvPr>
            <p:ph idx="1"/>
          </p:nvPr>
        </p:nvSpPr>
        <p:spPr>
          <a:xfrm>
            <a:off x="664029" y="2017787"/>
            <a:ext cx="3653083" cy="4106723"/>
          </a:xfrm>
        </p:spPr>
        <p:txBody>
          <a:bodyPr>
            <a:normAutofit fontScale="92500" lnSpcReduction="20000"/>
          </a:bodyPr>
          <a:lstStyle/>
          <a:p>
            <a:pPr marL="0" indent="0">
              <a:lnSpc>
                <a:spcPct val="120000"/>
              </a:lnSpc>
              <a:buNone/>
            </a:pPr>
            <a:endParaRPr lang="en-US" sz="1300" b="1" dirty="0" smtClean="0"/>
          </a:p>
          <a:p>
            <a:pPr marL="0" indent="0">
              <a:lnSpc>
                <a:spcPct val="120000"/>
              </a:lnSpc>
              <a:spcAft>
                <a:spcPts val="600"/>
              </a:spcAft>
              <a:buNone/>
            </a:pPr>
            <a:r>
              <a:rPr lang="en-US" sz="2400" b="1" dirty="0" smtClean="0"/>
              <a:t>A series of sea level rise projections for California have been produced by state and federal scientists for more than a decade.</a:t>
            </a:r>
            <a:endParaRPr lang="en-US" sz="2400" b="1" dirty="0"/>
          </a:p>
        </p:txBody>
      </p:sp>
      <p:sp>
        <p:nvSpPr>
          <p:cNvPr id="4" name="Rectangle 3"/>
          <p:cNvSpPr/>
          <p:nvPr/>
        </p:nvSpPr>
        <p:spPr>
          <a:xfrm>
            <a:off x="664029" y="6211669"/>
            <a:ext cx="6096000" cy="307777"/>
          </a:xfrm>
          <a:prstGeom prst="rect">
            <a:avLst/>
          </a:prstGeom>
        </p:spPr>
        <p:txBody>
          <a:bodyPr>
            <a:spAutoFit/>
          </a:bodyPr>
          <a:lstStyle/>
          <a:p>
            <a:r>
              <a:rPr lang="en-US" sz="1400" dirty="0"/>
              <a:t>Source: California Ocean Protection Council</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5120" y="6124510"/>
            <a:ext cx="1177360" cy="397800"/>
          </a:xfrm>
          <a:prstGeom prst="rect">
            <a:avLst/>
          </a:prstGeom>
        </p:spPr>
      </p:pic>
      <p:pic>
        <p:nvPicPr>
          <p:cNvPr id="9" name="Picture 8">
            <a:extLst>
              <a:ext uri="{FF2B5EF4-FFF2-40B4-BE49-F238E27FC236}">
                <a16:creationId xmlns="" xmlns:a16="http://schemas.microsoft.com/office/drawing/2014/main" id="{C25A27C3-F239-5B43-82C9-C7B68CB1128E}"/>
              </a:ext>
            </a:extLst>
          </p:cNvPr>
          <p:cNvPicPr/>
          <p:nvPr/>
        </p:nvPicPr>
        <p:blipFill>
          <a:blip r:embed="rId4">
            <a:extLst>
              <a:ext uri="{28A0092B-C50C-407E-A947-70E740481C1C}">
                <a14:useLocalDpi xmlns:a14="http://schemas.microsoft.com/office/drawing/2010/main" val="0"/>
              </a:ext>
            </a:extLst>
          </a:blip>
          <a:stretch>
            <a:fillRect/>
          </a:stretch>
        </p:blipFill>
        <p:spPr>
          <a:xfrm>
            <a:off x="4566529" y="1466836"/>
            <a:ext cx="6940844" cy="4329053"/>
          </a:xfrm>
          <a:prstGeom prst="rect">
            <a:avLst/>
          </a:prstGeom>
        </p:spPr>
      </p:pic>
    </p:spTree>
    <p:extLst>
      <p:ext uri="{BB962C8B-B14F-4D97-AF65-F5344CB8AC3E}">
        <p14:creationId xmlns:p14="http://schemas.microsoft.com/office/powerpoint/2010/main" val="8118871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1" y="649968"/>
            <a:ext cx="7037614" cy="5260975"/>
          </a:xfrm>
        </p:spPr>
        <p:txBody>
          <a:bodyPr/>
          <a:lstStyle/>
          <a:p>
            <a:pPr marL="0" indent="0">
              <a:buNone/>
            </a:pPr>
            <a:r>
              <a:rPr lang="en-US" sz="3200" b="1" dirty="0" smtClean="0"/>
              <a:t>David Wallace-Wells on UNCERTAINTY</a:t>
            </a:r>
          </a:p>
          <a:p>
            <a:pPr marL="0" indent="0">
              <a:buNone/>
            </a:pPr>
            <a:endParaRPr lang="en-US" sz="1000" dirty="0"/>
          </a:p>
          <a:p>
            <a:pPr marL="0" indent="0">
              <a:lnSpc>
                <a:spcPct val="100000"/>
              </a:lnSpc>
              <a:buNone/>
            </a:pPr>
            <a:r>
              <a:rPr lang="en-US" sz="2400" dirty="0" smtClean="0"/>
              <a:t>“All </a:t>
            </a:r>
            <a:r>
              <a:rPr lang="en-US" sz="2400" dirty="0"/>
              <a:t>climate change is governed by uncertainty, mostly the uncertainty of human action—what action will be taken, and when, to avert or forestall the dramatic transformation of life on the planet that will unfold in the absence of dramatic intervention. Each of our projections, from the most blasé to the most extreme, comes wrapped in doubt—the result of so many estimates and so many assumptions that it would be foolish to take any of them, so to speak, to the bank</a:t>
            </a:r>
            <a:r>
              <a:rPr lang="en-US" sz="2400" dirty="0" smtClean="0"/>
              <a:t>.”</a:t>
            </a:r>
            <a:endParaRPr lang="en-US" sz="2400" dirty="0"/>
          </a:p>
          <a:p>
            <a:pPr marL="0" indent="0">
              <a:buNone/>
            </a:pPr>
            <a:endParaRPr lang="en-US" sz="2400" dirty="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5120" y="6124510"/>
            <a:ext cx="1177360" cy="39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4957" y="1175658"/>
            <a:ext cx="2815303" cy="3771900"/>
          </a:xfrm>
          <a:prstGeom prst="rect">
            <a:avLst/>
          </a:prstGeom>
        </p:spPr>
      </p:pic>
    </p:spTree>
    <p:extLst>
      <p:ext uri="{BB962C8B-B14F-4D97-AF65-F5344CB8AC3E}">
        <p14:creationId xmlns:p14="http://schemas.microsoft.com/office/powerpoint/2010/main" val="18193213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7485" y="1062435"/>
            <a:ext cx="6913658" cy="5260975"/>
          </a:xfrm>
        </p:spPr>
        <p:txBody>
          <a:bodyPr/>
          <a:lstStyle/>
          <a:p>
            <a:pPr marL="0" indent="0">
              <a:lnSpc>
                <a:spcPct val="100000"/>
              </a:lnSpc>
              <a:buNone/>
            </a:pPr>
            <a:r>
              <a:rPr lang="en-US" sz="2400" dirty="0" smtClean="0"/>
              <a:t>But </a:t>
            </a:r>
            <a:r>
              <a:rPr lang="en-US" sz="2400" dirty="0"/>
              <a:t>sea level rise is different, because on top of the basic mystery of human response it layers much more epistemological ignorance than governs any other aspect of climate change science, save perhaps the question of cloud formation. When water warms, it expands: this we know. But the breaking-up of ice represents almost an entirely new physics, never before observed in human history </a:t>
            </a:r>
            <a:r>
              <a:rPr lang="en-US" sz="2400" dirty="0" smtClean="0"/>
              <a:t>and </a:t>
            </a:r>
            <a:r>
              <a:rPr lang="en-US" sz="2400" dirty="0"/>
              <a:t>therefore only poorly understood. </a:t>
            </a:r>
          </a:p>
          <a:p>
            <a:pPr marL="0" indent="0">
              <a:lnSpc>
                <a:spcPct val="100000"/>
              </a:lnSpc>
              <a:spcBef>
                <a:spcPts val="400"/>
              </a:spcBef>
              <a:buNone/>
            </a:pPr>
            <a:endParaRPr lang="en-US" sz="2400" i="1" dirty="0" smtClean="0"/>
          </a:p>
          <a:p>
            <a:pPr marL="0" indent="0">
              <a:lnSpc>
                <a:spcPct val="100000"/>
              </a:lnSpc>
              <a:spcBef>
                <a:spcPts val="400"/>
              </a:spcBef>
              <a:buNone/>
            </a:pPr>
            <a:r>
              <a:rPr lang="en-US" sz="2400" i="1" dirty="0" smtClean="0"/>
              <a:t>David Wallace-Wells </a:t>
            </a:r>
          </a:p>
          <a:p>
            <a:pPr marL="0" indent="0">
              <a:lnSpc>
                <a:spcPct val="100000"/>
              </a:lnSpc>
              <a:spcBef>
                <a:spcPts val="400"/>
              </a:spcBef>
              <a:buNone/>
            </a:pPr>
            <a:r>
              <a:rPr lang="en-US" sz="2400" i="1" dirty="0" smtClean="0"/>
              <a:t>The Uninhabitable Earth: Life After Warming</a:t>
            </a:r>
            <a:endParaRPr lang="en-US" sz="2400" i="1" dirty="0"/>
          </a:p>
          <a:p>
            <a:pPr>
              <a:lnSpc>
                <a:spcPct val="100000"/>
              </a:lnSpc>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5120" y="6124510"/>
            <a:ext cx="1177360" cy="397800"/>
          </a:xfrm>
          <a:prstGeom prst="rect">
            <a:avLst/>
          </a:prstGeom>
        </p:spPr>
      </p:pic>
      <p:pic>
        <p:nvPicPr>
          <p:cNvPr id="5" name="Picture 4" descr="https://cdn.vox-cdn.com/thumbor/65tJSJ1l-5N1iRLMIqgbIdYbwOE=/0x0:600x450/1200x0/filters:focal(0x0:600x450):no_upscale()/cdn.vox-cdn.com/uploads/chorus_asset/file/7653093/95789main_IceBasics_m.0.jpg"/>
          <p:cNvPicPr/>
          <p:nvPr/>
        </p:nvPicPr>
        <p:blipFill>
          <a:blip r:embed="rId3">
            <a:extLst>
              <a:ext uri="{28A0092B-C50C-407E-A947-70E740481C1C}">
                <a14:useLocalDpi xmlns:a14="http://schemas.microsoft.com/office/drawing/2010/main" val="0"/>
              </a:ext>
            </a:extLst>
          </a:blip>
          <a:srcRect/>
          <a:stretch>
            <a:fillRect/>
          </a:stretch>
        </p:blipFill>
        <p:spPr bwMode="auto">
          <a:xfrm>
            <a:off x="7870372" y="1306286"/>
            <a:ext cx="3925151" cy="3331029"/>
          </a:xfrm>
          <a:prstGeom prst="rect">
            <a:avLst/>
          </a:prstGeom>
          <a:noFill/>
          <a:ln>
            <a:noFill/>
          </a:ln>
        </p:spPr>
      </p:pic>
    </p:spTree>
    <p:extLst>
      <p:ext uri="{BB962C8B-B14F-4D97-AF65-F5344CB8AC3E}">
        <p14:creationId xmlns:p14="http://schemas.microsoft.com/office/powerpoint/2010/main" val="8089243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88029" y="1659467"/>
            <a:ext cx="5519057" cy="1456266"/>
          </a:xfrm>
        </p:spPr>
        <p:txBody>
          <a:bodyPr anchor="t">
            <a:noAutofit/>
          </a:bodyPr>
          <a:lstStyle/>
          <a:p>
            <a:pPr lvl="0" algn="ctr"/>
            <a:r>
              <a:rPr lang="en-US" sz="2800" dirty="0" smtClean="0"/>
              <a:t/>
            </a:r>
            <a:br>
              <a:rPr lang="en-US" sz="2800" dirty="0" smtClean="0"/>
            </a:br>
            <a:r>
              <a:rPr lang="en-US" sz="4400" b="1" dirty="0" smtClean="0"/>
              <a:t>6. Emerging Themes</a:t>
            </a:r>
            <a:r>
              <a:rPr lang="en-US" sz="3200" dirty="0"/>
              <a:t> </a:t>
            </a:r>
            <a:br>
              <a:rPr lang="en-US" sz="3200" dirty="0"/>
            </a:br>
            <a:r>
              <a:rPr lang="en-US" sz="2400" dirty="0"/>
              <a:t> </a:t>
            </a:r>
            <a:br>
              <a:rPr lang="en-US" sz="2400" dirty="0"/>
            </a:br>
            <a:endParaRPr lang="en-US" sz="24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5480" y="1175656"/>
            <a:ext cx="2531473" cy="327118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5120" y="6124510"/>
            <a:ext cx="1177360" cy="397800"/>
          </a:xfrm>
          <a:prstGeom prst="rect">
            <a:avLst/>
          </a:prstGeom>
        </p:spPr>
      </p:pic>
    </p:spTree>
    <p:extLst>
      <p:ext uri="{BB962C8B-B14F-4D97-AF65-F5344CB8AC3E}">
        <p14:creationId xmlns:p14="http://schemas.microsoft.com/office/powerpoint/2010/main" val="3822980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79010" y="1463040"/>
            <a:ext cx="6900862" cy="2371726"/>
          </a:xfrm>
        </p:spPr>
        <p:txBody>
          <a:bodyPr anchor="t">
            <a:noAutofit/>
          </a:bodyPr>
          <a:lstStyle/>
          <a:p>
            <a:pPr lvl="0"/>
            <a:r>
              <a:rPr lang="en-US" sz="3600" dirty="0" smtClean="0">
                <a:solidFill>
                  <a:srgbClr val="FF0000"/>
                </a:solidFill>
              </a:rPr>
              <a:t>Theme #1. </a:t>
            </a:r>
            <a:r>
              <a:rPr lang="en-US" sz="3200" dirty="0" smtClean="0"/>
              <a:t/>
            </a:r>
            <a:br>
              <a:rPr lang="en-US" sz="3200" dirty="0" smtClean="0"/>
            </a:br>
            <a:r>
              <a:rPr lang="en-US" sz="3200" dirty="0" smtClean="0"/>
              <a:t>Our global success (or not) in cutting carbon pollution will make a significant difference in Bay Area climate impacts </a:t>
            </a:r>
            <a:r>
              <a:rPr lang="en-US" sz="3200" u="sng" dirty="0" smtClean="0"/>
              <a:t>after</a:t>
            </a:r>
            <a:r>
              <a:rPr lang="en-US" sz="3200" dirty="0" smtClean="0"/>
              <a:t> 2050.</a:t>
            </a:r>
            <a:endParaRPr lang="en-US" sz="24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2122" y="1463040"/>
            <a:ext cx="2800337" cy="361861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5120" y="6124510"/>
            <a:ext cx="1177360" cy="397800"/>
          </a:xfrm>
          <a:prstGeom prst="rect">
            <a:avLst/>
          </a:prstGeom>
        </p:spPr>
      </p:pic>
    </p:spTree>
    <p:extLst>
      <p:ext uri="{BB962C8B-B14F-4D97-AF65-F5344CB8AC3E}">
        <p14:creationId xmlns:p14="http://schemas.microsoft.com/office/powerpoint/2010/main" val="15901158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26672" y="538841"/>
            <a:ext cx="10156371" cy="5502729"/>
          </a:xfrm>
        </p:spPr>
        <p:txBody>
          <a:bodyPr anchor="t">
            <a:noAutofit/>
          </a:bodyPr>
          <a:lstStyle/>
          <a:p>
            <a:pPr lvl="0"/>
            <a:r>
              <a:rPr lang="en-US" sz="2800" dirty="0" smtClean="0"/>
              <a:t/>
            </a:r>
            <a:br>
              <a:rPr lang="en-US" sz="2800" dirty="0" smtClean="0"/>
            </a:br>
            <a:r>
              <a:rPr lang="en-US" sz="4400" b="1" dirty="0" smtClean="0"/>
              <a:t>BayCAN Slide Deck</a:t>
            </a:r>
            <a:br>
              <a:rPr lang="en-US" sz="4400" b="1" dirty="0" smtClean="0"/>
            </a:br>
            <a:r>
              <a:rPr lang="en-US" sz="4400" dirty="0" smtClean="0"/>
              <a:t>1. </a:t>
            </a:r>
            <a:r>
              <a:rPr lang="en-US" sz="3600" dirty="0" smtClean="0"/>
              <a:t>Summary Slides</a:t>
            </a:r>
            <a:br>
              <a:rPr lang="en-US" sz="3600" dirty="0" smtClean="0"/>
            </a:br>
            <a:r>
              <a:rPr lang="en-US" sz="3600" dirty="0" smtClean="0"/>
              <a:t>2. Temperature</a:t>
            </a:r>
            <a:br>
              <a:rPr lang="en-US" sz="3600" dirty="0" smtClean="0"/>
            </a:br>
            <a:r>
              <a:rPr lang="en-US" sz="3600" dirty="0" smtClean="0"/>
              <a:t>3. Precipitation, Drought &amp; Snowpack</a:t>
            </a:r>
            <a:br>
              <a:rPr lang="en-US" sz="3600" dirty="0" smtClean="0"/>
            </a:br>
            <a:r>
              <a:rPr lang="en-US" sz="3600" dirty="0" smtClean="0"/>
              <a:t>4. Wildfires</a:t>
            </a:r>
            <a:br>
              <a:rPr lang="en-US" sz="3600" dirty="0" smtClean="0"/>
            </a:br>
            <a:r>
              <a:rPr lang="en-US" sz="3600" dirty="0" smtClean="0"/>
              <a:t>5. Sea Level Rise</a:t>
            </a:r>
            <a:br>
              <a:rPr lang="en-US" sz="3600" dirty="0" smtClean="0"/>
            </a:br>
            <a:r>
              <a:rPr lang="en-US" sz="3600" dirty="0" smtClean="0"/>
              <a:t>6. Emerging Themes</a:t>
            </a:r>
            <a:br>
              <a:rPr lang="en-US" sz="3600" dirty="0" smtClean="0"/>
            </a:br>
            <a:r>
              <a:rPr lang="en-US" sz="3600" dirty="0" smtClean="0"/>
              <a:t>7. Bay Area Solutions</a:t>
            </a:r>
            <a:br>
              <a:rPr lang="en-US" sz="3600" dirty="0" smtClean="0"/>
            </a:br>
            <a:r>
              <a:rPr lang="en-US" sz="3600" dirty="0" smtClean="0"/>
              <a:t>8. Images</a:t>
            </a:r>
            <a:br>
              <a:rPr lang="en-US" sz="3600" dirty="0" smtClean="0"/>
            </a:br>
            <a:r>
              <a:rPr lang="en-US" sz="4400" dirty="0" smtClean="0"/>
              <a:t> </a:t>
            </a:r>
            <a:r>
              <a:rPr lang="en-US" sz="4400" b="1" dirty="0" smtClean="0"/>
              <a:t/>
            </a:r>
            <a:br>
              <a:rPr lang="en-US" sz="4400" b="1" dirty="0" smtClean="0"/>
            </a:br>
            <a:r>
              <a:rPr lang="en-US" sz="4400" b="1" dirty="0"/>
              <a:t/>
            </a:r>
            <a:br>
              <a:rPr lang="en-US" sz="4400" b="1" dirty="0"/>
            </a:br>
            <a:r>
              <a:rPr lang="en-US" sz="3200" dirty="0" smtClean="0"/>
              <a:t/>
            </a:r>
            <a:br>
              <a:rPr lang="en-US" sz="3200" dirty="0" smtClean="0"/>
            </a:br>
            <a:r>
              <a:rPr lang="en-US" sz="3200" dirty="0"/>
              <a:t/>
            </a:r>
            <a:br>
              <a:rPr lang="en-US" sz="3200" dirty="0"/>
            </a:br>
            <a:r>
              <a:rPr lang="en-US" sz="3200" dirty="0"/>
              <a:t> </a:t>
            </a:r>
            <a:br>
              <a:rPr lang="en-US" sz="3200" dirty="0"/>
            </a:br>
            <a:r>
              <a:rPr lang="en-US" sz="2400" dirty="0"/>
              <a:t> </a:t>
            </a:r>
            <a:br>
              <a:rPr lang="en-US" sz="2400" dirty="0"/>
            </a:br>
            <a:endParaRPr lang="en-US" sz="24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5854" y="672471"/>
            <a:ext cx="4009845" cy="1354825"/>
          </a:xfrm>
          <a:prstGeom prst="rect">
            <a:avLst/>
          </a:prstGeom>
        </p:spPr>
      </p:pic>
    </p:spTree>
    <p:extLst>
      <p:ext uri="{BB962C8B-B14F-4D97-AF65-F5344CB8AC3E}">
        <p14:creationId xmlns:p14="http://schemas.microsoft.com/office/powerpoint/2010/main" val="4940655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393700" y="1900521"/>
            <a:ext cx="3141345" cy="3115945"/>
          </a:xfrm>
          <a:prstGeom prst="rect">
            <a:avLst/>
          </a:prstGeom>
        </p:spPr>
      </p:pic>
      <p:pic>
        <p:nvPicPr>
          <p:cNvPr id="6" name="Picture 5"/>
          <p:cNvPicPr/>
          <p:nvPr/>
        </p:nvPicPr>
        <p:blipFill>
          <a:blip r:embed="rId4">
            <a:extLst>
              <a:ext uri="{28A0092B-C50C-407E-A947-70E740481C1C}">
                <a14:useLocalDpi xmlns:a14="http://schemas.microsoft.com/office/drawing/2010/main" val="0"/>
              </a:ext>
            </a:extLst>
          </a:blip>
          <a:stretch>
            <a:fillRect/>
          </a:stretch>
        </p:blipFill>
        <p:spPr>
          <a:xfrm>
            <a:off x="3758406" y="567365"/>
            <a:ext cx="3666807" cy="3115945"/>
          </a:xfrm>
          <a:prstGeom prst="rect">
            <a:avLst/>
          </a:prstGeom>
        </p:spPr>
      </p:pic>
      <p:pic>
        <p:nvPicPr>
          <p:cNvPr id="7" name="Picture 6"/>
          <p:cNvPicPr/>
          <p:nvPr/>
        </p:nvPicPr>
        <p:blipFill>
          <a:blip r:embed="rId5">
            <a:extLst>
              <a:ext uri="{28A0092B-C50C-407E-A947-70E740481C1C}">
                <a14:useLocalDpi xmlns:a14="http://schemas.microsoft.com/office/drawing/2010/main" val="0"/>
              </a:ext>
            </a:extLst>
          </a:blip>
          <a:stretch>
            <a:fillRect/>
          </a:stretch>
        </p:blipFill>
        <p:spPr>
          <a:xfrm>
            <a:off x="7648574" y="1900521"/>
            <a:ext cx="4210050" cy="3115945"/>
          </a:xfrm>
          <a:prstGeom prst="rect">
            <a:avLst/>
          </a:prstGeom>
        </p:spPr>
      </p:pic>
      <p:pic>
        <p:nvPicPr>
          <p:cNvPr id="8" name="Picture 7"/>
          <p:cNvPicPr/>
          <p:nvPr/>
        </p:nvPicPr>
        <p:blipFill>
          <a:blip r:embed="rId6">
            <a:extLst>
              <a:ext uri="{28A0092B-C50C-407E-A947-70E740481C1C}">
                <a14:useLocalDpi xmlns:a14="http://schemas.microsoft.com/office/drawing/2010/main" val="0"/>
              </a:ext>
            </a:extLst>
          </a:blip>
          <a:stretch>
            <a:fillRect/>
          </a:stretch>
        </p:blipFill>
        <p:spPr>
          <a:xfrm>
            <a:off x="3758406" y="3860731"/>
            <a:ext cx="3666807" cy="231147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65120" y="6124510"/>
            <a:ext cx="1177360" cy="397800"/>
          </a:xfrm>
          <a:prstGeom prst="rect">
            <a:avLst/>
          </a:prstGeom>
        </p:spPr>
      </p:pic>
      <p:sp>
        <p:nvSpPr>
          <p:cNvPr id="2" name="Rectangle 1"/>
          <p:cNvSpPr/>
          <p:nvPr/>
        </p:nvSpPr>
        <p:spPr>
          <a:xfrm>
            <a:off x="393699" y="6349622"/>
            <a:ext cx="7525657" cy="307777"/>
          </a:xfrm>
          <a:prstGeom prst="rect">
            <a:avLst/>
          </a:prstGeom>
        </p:spPr>
        <p:txBody>
          <a:bodyPr wrap="square">
            <a:spAutoFit/>
          </a:bodyPr>
          <a:lstStyle/>
          <a:p>
            <a:r>
              <a:rPr lang="en-US" sz="1400" dirty="0"/>
              <a:t>Source: California’s 4</a:t>
            </a:r>
            <a:r>
              <a:rPr lang="en-US" sz="1400" baseline="30000" dirty="0"/>
              <a:t>th</a:t>
            </a:r>
            <a:r>
              <a:rPr lang="en-US" sz="1400" dirty="0"/>
              <a:t> Climate Assessment: Bay Area Region Report </a:t>
            </a:r>
          </a:p>
        </p:txBody>
      </p:sp>
    </p:spTree>
    <p:extLst>
      <p:ext uri="{BB962C8B-B14F-4D97-AF65-F5344CB8AC3E}">
        <p14:creationId xmlns:p14="http://schemas.microsoft.com/office/powerpoint/2010/main" val="3460348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62594" y="1393641"/>
            <a:ext cx="6927459" cy="3059367"/>
          </a:xfrm>
        </p:spPr>
        <p:txBody>
          <a:bodyPr anchor="t">
            <a:noAutofit/>
          </a:bodyPr>
          <a:lstStyle/>
          <a:p>
            <a:pPr lvl="0"/>
            <a:r>
              <a:rPr lang="en-US" sz="3600" dirty="0" smtClean="0">
                <a:solidFill>
                  <a:srgbClr val="FF0000"/>
                </a:solidFill>
              </a:rPr>
              <a:t>Theme #2.</a:t>
            </a:r>
            <a:r>
              <a:rPr lang="en-US" sz="3200" dirty="0" smtClean="0"/>
              <a:t/>
            </a:r>
            <a:br>
              <a:rPr lang="en-US" sz="3200" dirty="0" smtClean="0"/>
            </a:br>
            <a:r>
              <a:rPr lang="en-US" sz="3200" dirty="0" smtClean="0"/>
              <a:t>While everyone in the Bay Area will be seriously affected by climate impacts, vulnerable populations/communities will be hit harder and will have a tougher time recovering.</a:t>
            </a:r>
            <a:endParaRPr lang="en-US" sz="24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234" y="834390"/>
            <a:ext cx="2800337" cy="361861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7027" y="2306028"/>
            <a:ext cx="2656528" cy="3444874"/>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65120" y="6124510"/>
            <a:ext cx="1177360" cy="397800"/>
          </a:xfrm>
          <a:prstGeom prst="rect">
            <a:avLst/>
          </a:prstGeom>
        </p:spPr>
      </p:pic>
    </p:spTree>
    <p:extLst>
      <p:ext uri="{BB962C8B-B14F-4D97-AF65-F5344CB8AC3E}">
        <p14:creationId xmlns:p14="http://schemas.microsoft.com/office/powerpoint/2010/main" val="5351603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13608" y="822141"/>
            <a:ext cx="7993578" cy="5382716"/>
          </a:xfrm>
        </p:spPr>
        <p:txBody>
          <a:bodyPr anchor="t">
            <a:noAutofit/>
          </a:bodyPr>
          <a:lstStyle/>
          <a:p>
            <a:r>
              <a:rPr lang="en-US" sz="2200" b="1" dirty="0"/>
              <a:t>“While all Californians are impacted by climate change, climate change does not affect all people in the same way. These frontline communities are particularly vulnerable to the impact of climate and environmental changes because of decades-long, pervasive socio-economic conditions that are perpetuated by systems of inequitable power and resource distribution. Those systems, in turn, are the result of intentional decisions by people in positions of power and deeply institutionalized racism and class </a:t>
            </a:r>
            <a:r>
              <a:rPr lang="en-US" sz="2200" b="1" dirty="0" smtClean="0"/>
              <a:t>bias.</a:t>
            </a:r>
            <a:r>
              <a:rPr lang="en-US" sz="2200" b="1" dirty="0"/>
              <a:t> </a:t>
            </a:r>
            <a:r>
              <a:rPr lang="en-US" sz="2200" b="1" dirty="0" smtClean="0"/>
              <a:t>These </a:t>
            </a:r>
            <a:r>
              <a:rPr lang="en-US" sz="2200" b="1" dirty="0"/>
              <a:t>conditions and systems have left California’s frontline communities with unsafe, unhealthy neighborhoods and limited access to quality education, public services, and economic opportunities.” </a:t>
            </a:r>
            <a:r>
              <a:rPr lang="en-US" sz="2200" b="1" dirty="0" smtClean="0"/>
              <a:t/>
            </a:r>
            <a:br>
              <a:rPr lang="en-US" sz="2200" b="1" dirty="0" smtClean="0"/>
            </a:br>
            <a:r>
              <a:rPr lang="en-US" sz="2200" b="1" dirty="0"/>
              <a:t/>
            </a:r>
            <a:br>
              <a:rPr lang="en-US" sz="2200" b="1" dirty="0"/>
            </a:br>
            <a:r>
              <a:rPr lang="en-US" sz="2200" b="1" dirty="0"/>
              <a:t>— </a:t>
            </a:r>
            <a:r>
              <a:rPr lang="en-US" sz="2200" b="1" i="1" dirty="0"/>
              <a:t>“Advancing Climate Justice in California,” </a:t>
            </a:r>
            <a:r>
              <a:rPr lang="en-US" sz="2200" b="1" dirty="0"/>
              <a:t>Climate Justice Working Group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8910" y="1926771"/>
            <a:ext cx="1980974" cy="256884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5120" y="6124510"/>
            <a:ext cx="1177360" cy="397800"/>
          </a:xfrm>
          <a:prstGeom prst="rect">
            <a:avLst/>
          </a:prstGeom>
        </p:spPr>
      </p:pic>
      <p:sp>
        <p:nvSpPr>
          <p:cNvPr id="3" name="Rectangle 2"/>
          <p:cNvSpPr/>
          <p:nvPr/>
        </p:nvSpPr>
        <p:spPr>
          <a:xfrm>
            <a:off x="353784" y="6124510"/>
            <a:ext cx="6618515" cy="369332"/>
          </a:xfrm>
          <a:prstGeom prst="rect">
            <a:avLst/>
          </a:prstGeom>
        </p:spPr>
        <p:txBody>
          <a:bodyPr wrap="square">
            <a:spAutoFit/>
          </a:bodyPr>
          <a:lstStyle/>
          <a:p>
            <a:r>
              <a:rPr lang="en-US" dirty="0"/>
              <a:t>Source: California’s 4</a:t>
            </a:r>
            <a:r>
              <a:rPr lang="en-US" baseline="30000" dirty="0"/>
              <a:t>th</a:t>
            </a:r>
            <a:r>
              <a:rPr lang="en-US" dirty="0"/>
              <a:t> Climate </a:t>
            </a:r>
            <a:r>
              <a:rPr lang="en-US" dirty="0" smtClean="0"/>
              <a:t>Assessment: Climate Justice Report</a:t>
            </a:r>
            <a:endParaRPr lang="en-US" dirty="0"/>
          </a:p>
        </p:txBody>
      </p:sp>
    </p:spTree>
    <p:extLst>
      <p:ext uri="{BB962C8B-B14F-4D97-AF65-F5344CB8AC3E}">
        <p14:creationId xmlns:p14="http://schemas.microsoft.com/office/powerpoint/2010/main" val="9426259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47157" y="2133507"/>
            <a:ext cx="6335485" cy="3630478"/>
          </a:xfrm>
        </p:spPr>
        <p:txBody>
          <a:bodyPr anchor="t">
            <a:noAutofit/>
          </a:bodyPr>
          <a:lstStyle/>
          <a:p>
            <a:r>
              <a:rPr lang="en-US" sz="2200" b="1" dirty="0">
                <a:latin typeface="+mn-lt"/>
              </a:rPr>
              <a:t>C</a:t>
            </a:r>
            <a:r>
              <a:rPr lang="en-US" sz="2200" b="1" dirty="0" smtClean="0">
                <a:latin typeface="+mn-lt"/>
              </a:rPr>
              <a:t>limate </a:t>
            </a:r>
            <a:r>
              <a:rPr lang="en-US" sz="2200" b="1" dirty="0">
                <a:latin typeface="+mn-lt"/>
              </a:rPr>
              <a:t>justice is defined as “the concept that no group of people should disproportionately bear the burden of climate impacts or the costs of mitigation and adaptation” (Cooley 2012). </a:t>
            </a:r>
            <a:r>
              <a:rPr lang="en-US" sz="2200" b="1" dirty="0" smtClean="0">
                <a:latin typeface="+mn-lt"/>
              </a:rPr>
              <a:t/>
            </a:r>
            <a:br>
              <a:rPr lang="en-US" sz="2200" b="1" dirty="0" smtClean="0">
                <a:latin typeface="+mn-lt"/>
              </a:rPr>
            </a:br>
            <a:r>
              <a:rPr lang="en-US" sz="2200" b="1" dirty="0">
                <a:latin typeface="+mn-lt"/>
              </a:rPr>
              <a:t/>
            </a:r>
            <a:br>
              <a:rPr lang="en-US" sz="2200" b="1" dirty="0">
                <a:latin typeface="+mn-lt"/>
              </a:rPr>
            </a:br>
            <a:r>
              <a:rPr lang="en-US" sz="2400" dirty="0"/>
              <a:t/>
            </a:r>
            <a:br>
              <a:rPr lang="en-US" sz="2400" dirty="0"/>
            </a:br>
            <a:endParaRPr lang="en-US" sz="24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0838" y="1420585"/>
            <a:ext cx="2939790" cy="381219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5120" y="6124510"/>
            <a:ext cx="1177360" cy="397800"/>
          </a:xfrm>
          <a:prstGeom prst="rect">
            <a:avLst/>
          </a:prstGeom>
        </p:spPr>
      </p:pic>
      <p:sp>
        <p:nvSpPr>
          <p:cNvPr id="2" name="Rectangle 1"/>
          <p:cNvSpPr/>
          <p:nvPr/>
        </p:nvSpPr>
        <p:spPr>
          <a:xfrm>
            <a:off x="533400" y="6323410"/>
            <a:ext cx="7549242" cy="307777"/>
          </a:xfrm>
          <a:prstGeom prst="rect">
            <a:avLst/>
          </a:prstGeom>
        </p:spPr>
        <p:txBody>
          <a:bodyPr wrap="square">
            <a:spAutoFit/>
          </a:bodyPr>
          <a:lstStyle/>
          <a:p>
            <a:r>
              <a:rPr lang="en-US" sz="1400" dirty="0"/>
              <a:t>Source: California’s 4</a:t>
            </a:r>
            <a:r>
              <a:rPr lang="en-US" sz="1400" baseline="30000" dirty="0"/>
              <a:t>th</a:t>
            </a:r>
            <a:r>
              <a:rPr lang="en-US" sz="1400" dirty="0"/>
              <a:t> Climate Assessment: Climate Justice Report</a:t>
            </a:r>
          </a:p>
        </p:txBody>
      </p:sp>
    </p:spTree>
    <p:extLst>
      <p:ext uri="{BB962C8B-B14F-4D97-AF65-F5344CB8AC3E}">
        <p14:creationId xmlns:p14="http://schemas.microsoft.com/office/powerpoint/2010/main" val="191941618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13608" y="822141"/>
            <a:ext cx="8630392" cy="4696916"/>
          </a:xfrm>
        </p:spPr>
        <p:txBody>
          <a:bodyPr anchor="t">
            <a:noAutofit/>
          </a:bodyPr>
          <a:lstStyle/>
          <a:p>
            <a:r>
              <a:rPr lang="en-US" sz="2200" b="1" dirty="0"/>
              <a:t>S</a:t>
            </a:r>
            <a:r>
              <a:rPr lang="en-US" sz="2200" b="1" dirty="0" smtClean="0"/>
              <a:t>ocial</a:t>
            </a:r>
            <a:r>
              <a:rPr lang="en-US" sz="2200" b="1" dirty="0"/>
              <a:t>, economic, and environmental factors that impact climate </a:t>
            </a:r>
            <a:r>
              <a:rPr lang="en-US" sz="2200" b="1" dirty="0" smtClean="0"/>
              <a:t>vulnerability:</a:t>
            </a:r>
            <a:br>
              <a:rPr lang="en-US" sz="2200" b="1" dirty="0" smtClean="0"/>
            </a:br>
            <a:r>
              <a:rPr lang="en-US" sz="2200" b="1" dirty="0" smtClean="0"/>
              <a:t/>
            </a:r>
            <a:br>
              <a:rPr lang="en-US" sz="2200" b="1" dirty="0" smtClean="0"/>
            </a:br>
            <a:r>
              <a:rPr lang="en-US" sz="2200" b="1" dirty="0" smtClean="0"/>
              <a:t>-- Race/Ethnicity</a:t>
            </a:r>
            <a:r>
              <a:rPr lang="en-US" sz="2200" b="1" dirty="0"/>
              <a:t/>
            </a:r>
            <a:br>
              <a:rPr lang="en-US" sz="2200" b="1" dirty="0"/>
            </a:br>
            <a:r>
              <a:rPr lang="en-US" sz="2200" b="1" dirty="0" smtClean="0"/>
              <a:t>-- Lack </a:t>
            </a:r>
            <a:r>
              <a:rPr lang="en-US" sz="2200" b="1" dirty="0"/>
              <a:t>of access to financial </a:t>
            </a:r>
            <a:r>
              <a:rPr lang="en-US" sz="2200" b="1" dirty="0" smtClean="0"/>
              <a:t>resources</a:t>
            </a:r>
            <a:r>
              <a:rPr lang="en-US" sz="2200" b="1" dirty="0"/>
              <a:t> </a:t>
            </a:r>
            <a:br>
              <a:rPr lang="en-US" sz="2200" b="1" dirty="0"/>
            </a:br>
            <a:r>
              <a:rPr lang="en-US" sz="2200" b="1" dirty="0" smtClean="0"/>
              <a:t>-- Urbanization </a:t>
            </a:r>
            <a:r>
              <a:rPr lang="en-US" sz="2200" b="1" dirty="0"/>
              <a:t>(heat island effect</a:t>
            </a:r>
            <a:r>
              <a:rPr lang="en-US" sz="2200" b="1" dirty="0" smtClean="0"/>
              <a:t>)</a:t>
            </a:r>
            <a:r>
              <a:rPr lang="en-US" sz="2200" b="1" dirty="0"/>
              <a:t/>
            </a:r>
            <a:br>
              <a:rPr lang="en-US" sz="2200" b="1" dirty="0"/>
            </a:br>
            <a:r>
              <a:rPr lang="en-US" sz="2200" b="1" dirty="0" smtClean="0"/>
              <a:t>-- Existing </a:t>
            </a:r>
            <a:r>
              <a:rPr lang="en-US" sz="2200" b="1" dirty="0"/>
              <a:t>disproportionate impacts from other </a:t>
            </a:r>
            <a:r>
              <a:rPr lang="en-US" sz="2200" b="1" dirty="0" smtClean="0"/>
              <a:t>pollutants</a:t>
            </a:r>
            <a:r>
              <a:rPr lang="en-US" sz="2200" b="1" dirty="0"/>
              <a:t> </a:t>
            </a:r>
            <a:br>
              <a:rPr lang="en-US" sz="2200" b="1" dirty="0"/>
            </a:br>
            <a:r>
              <a:rPr lang="en-US" sz="2200" b="1" dirty="0" smtClean="0"/>
              <a:t>-- Existing </a:t>
            </a:r>
            <a:r>
              <a:rPr lang="en-US" sz="2200" b="1" dirty="0"/>
              <a:t>high rates of health </a:t>
            </a:r>
            <a:r>
              <a:rPr lang="en-US" sz="2200" b="1" dirty="0" smtClean="0"/>
              <a:t>issues</a:t>
            </a:r>
            <a:br>
              <a:rPr lang="en-US" sz="2200" b="1" dirty="0" smtClean="0"/>
            </a:br>
            <a:r>
              <a:rPr lang="en-US" sz="2200" b="1" dirty="0" smtClean="0"/>
              <a:t>-- Lack </a:t>
            </a:r>
            <a:r>
              <a:rPr lang="en-US" sz="2200" b="1" dirty="0"/>
              <a:t>of access to good health </a:t>
            </a:r>
            <a:r>
              <a:rPr lang="en-US" sz="2200" b="1" dirty="0" smtClean="0"/>
              <a:t>care</a:t>
            </a:r>
            <a:r>
              <a:rPr lang="en-US" sz="2200" b="1" dirty="0"/>
              <a:t> </a:t>
            </a:r>
            <a:br>
              <a:rPr lang="en-US" sz="2200" b="1" dirty="0"/>
            </a:br>
            <a:r>
              <a:rPr lang="en-US" sz="2200" b="1" dirty="0" smtClean="0"/>
              <a:t>-- Disparities </a:t>
            </a:r>
            <a:r>
              <a:rPr lang="en-US" sz="2200" b="1" dirty="0"/>
              <a:t>in education and limited English proficiency (LEP</a:t>
            </a:r>
            <a:r>
              <a:rPr lang="en-US" sz="2200" b="1" dirty="0" smtClean="0"/>
              <a:t>)</a:t>
            </a:r>
            <a:r>
              <a:rPr lang="en-US" sz="2200" b="1" dirty="0"/>
              <a:t/>
            </a:r>
            <a:br>
              <a:rPr lang="en-US" sz="2200" b="1" dirty="0"/>
            </a:br>
            <a:r>
              <a:rPr lang="en-US" sz="2200" b="1" dirty="0" smtClean="0"/>
              <a:t>-- Employment </a:t>
            </a:r>
            <a:r>
              <a:rPr lang="en-US" sz="2200" b="1" dirty="0"/>
              <a:t>in jobs and industries </a:t>
            </a:r>
            <a:r>
              <a:rPr lang="en-US" sz="2200" b="1" dirty="0" smtClean="0"/>
              <a:t>disproportionately </a:t>
            </a:r>
            <a:r>
              <a:rPr lang="en-US" sz="2200" b="1" dirty="0"/>
              <a:t>impacted </a:t>
            </a:r>
            <a:r>
              <a:rPr lang="en-US" sz="2200" b="1" dirty="0" smtClean="0"/>
              <a:t/>
            </a:r>
            <a:br>
              <a:rPr lang="en-US" sz="2200" b="1" dirty="0" smtClean="0"/>
            </a:br>
            <a:r>
              <a:rPr lang="en-US" sz="2200" b="1" dirty="0" smtClean="0"/>
              <a:t>-- </a:t>
            </a:r>
            <a:r>
              <a:rPr lang="en-US" sz="2200" b="1" dirty="0" smtClean="0">
                <a:latin typeface="+mn-lt"/>
              </a:rPr>
              <a:t>Lack </a:t>
            </a:r>
            <a:r>
              <a:rPr lang="en-US" sz="2200" b="1" dirty="0">
                <a:latin typeface="+mn-lt"/>
              </a:rPr>
              <a:t>of access to air conditioning and </a:t>
            </a:r>
            <a:r>
              <a:rPr lang="en-US" sz="2200" b="1" dirty="0" smtClean="0">
                <a:latin typeface="+mn-lt"/>
              </a:rPr>
              <a:t>transportation</a:t>
            </a:r>
            <a:r>
              <a:rPr lang="en-US" sz="2200" b="1" dirty="0">
                <a:latin typeface="+mn-lt"/>
              </a:rPr>
              <a:t> </a:t>
            </a:r>
            <a:br>
              <a:rPr lang="en-US" sz="2200" b="1" dirty="0">
                <a:latin typeface="+mn-lt"/>
              </a:rPr>
            </a:br>
            <a:r>
              <a:rPr lang="en-US" sz="2200" b="1" dirty="0" smtClean="0">
                <a:latin typeface="+mn-lt"/>
              </a:rPr>
              <a:t>-- Lack </a:t>
            </a:r>
            <a:r>
              <a:rPr lang="en-US" sz="2200" b="1" dirty="0">
                <a:latin typeface="+mn-lt"/>
              </a:rPr>
              <a:t>of social </a:t>
            </a:r>
            <a:r>
              <a:rPr lang="en-US" sz="2200" b="1" dirty="0" smtClean="0">
                <a:latin typeface="+mn-lt"/>
              </a:rPr>
              <a:t>capital</a:t>
            </a:r>
            <a:br>
              <a:rPr lang="en-US" sz="2200" b="1" dirty="0" smtClean="0">
                <a:latin typeface="+mn-lt"/>
              </a:rPr>
            </a:br>
            <a:r>
              <a:rPr lang="en-US" sz="2200" b="1" dirty="0" smtClean="0">
                <a:latin typeface="+mn-lt"/>
              </a:rPr>
              <a:t>-- Citizenship </a:t>
            </a:r>
            <a:r>
              <a:rPr lang="en-US" sz="2200" b="1" dirty="0">
                <a:latin typeface="+mn-lt"/>
              </a:rPr>
              <a:t>and immigration </a:t>
            </a:r>
            <a:r>
              <a:rPr lang="en-US" sz="2200" b="1" dirty="0" smtClean="0">
                <a:latin typeface="+mn-lt"/>
              </a:rPr>
              <a:t>status</a:t>
            </a:r>
            <a:r>
              <a:rPr lang="en-US" sz="2200" b="1" dirty="0">
                <a:latin typeface="+mn-lt"/>
              </a:rPr>
              <a:t> </a:t>
            </a:r>
            <a:br>
              <a:rPr lang="en-US" sz="2200" b="1" dirty="0">
                <a:latin typeface="+mn-lt"/>
              </a:rPr>
            </a:br>
            <a:r>
              <a:rPr lang="en-US" sz="2400" dirty="0"/>
              <a:t/>
            </a:r>
            <a:br>
              <a:rPr lang="en-US" sz="2400" dirty="0"/>
            </a:br>
            <a:r>
              <a:rPr lang="en-US" sz="2400" dirty="0"/>
              <a:t/>
            </a:r>
            <a:br>
              <a:rPr lang="en-US" sz="2400" dirty="0"/>
            </a:br>
            <a:r>
              <a:rPr lang="en-US" sz="2200" b="1" dirty="0">
                <a:latin typeface="+mn-lt"/>
              </a:rPr>
              <a:t/>
            </a:r>
            <a:br>
              <a:rPr lang="en-US" sz="2200" b="1" dirty="0">
                <a:latin typeface="+mn-lt"/>
              </a:rPr>
            </a:br>
            <a:r>
              <a:rPr lang="en-US" sz="1400" dirty="0"/>
              <a:t>Source: California’s 4</a:t>
            </a:r>
            <a:r>
              <a:rPr lang="en-US" sz="1400" baseline="30000" dirty="0"/>
              <a:t>th</a:t>
            </a:r>
            <a:r>
              <a:rPr lang="en-US" sz="1400" dirty="0"/>
              <a:t> Climate Assessment: Climate Justice Report</a:t>
            </a:r>
            <a:br>
              <a:rPr lang="en-US" sz="1400" dirty="0"/>
            </a:br>
            <a:r>
              <a:rPr lang="en-US" sz="1400" dirty="0"/>
              <a:t/>
            </a:r>
            <a:br>
              <a:rPr lang="en-US" sz="1400" dirty="0"/>
            </a:br>
            <a:endParaRPr lang="en-US" sz="14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4753" y="1469571"/>
            <a:ext cx="2662204" cy="345223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5120" y="6124510"/>
            <a:ext cx="1177360" cy="397800"/>
          </a:xfrm>
          <a:prstGeom prst="rect">
            <a:avLst/>
          </a:prstGeom>
        </p:spPr>
      </p:pic>
    </p:spTree>
    <p:extLst>
      <p:ext uri="{BB962C8B-B14F-4D97-AF65-F5344CB8AC3E}">
        <p14:creationId xmlns:p14="http://schemas.microsoft.com/office/powerpoint/2010/main" val="16535299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0682" y="358775"/>
            <a:ext cx="8455608" cy="619442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5120" y="6124510"/>
            <a:ext cx="1177360" cy="397800"/>
          </a:xfrm>
          <a:prstGeom prst="rect">
            <a:avLst/>
          </a:prstGeom>
        </p:spPr>
      </p:pic>
    </p:spTree>
    <p:extLst>
      <p:ext uri="{BB962C8B-B14F-4D97-AF65-F5344CB8AC3E}">
        <p14:creationId xmlns:p14="http://schemas.microsoft.com/office/powerpoint/2010/main" val="11351284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784" y="957029"/>
            <a:ext cx="4431966" cy="475457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4939" y="366834"/>
            <a:ext cx="5451573" cy="5674737"/>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65120" y="6124510"/>
            <a:ext cx="1177360" cy="397800"/>
          </a:xfrm>
          <a:prstGeom prst="rect">
            <a:avLst/>
          </a:prstGeom>
        </p:spPr>
      </p:pic>
      <p:sp>
        <p:nvSpPr>
          <p:cNvPr id="2" name="Rectangle 1"/>
          <p:cNvSpPr/>
          <p:nvPr/>
        </p:nvSpPr>
        <p:spPr>
          <a:xfrm>
            <a:off x="425783" y="6323410"/>
            <a:ext cx="8163045" cy="369332"/>
          </a:xfrm>
          <a:prstGeom prst="rect">
            <a:avLst/>
          </a:prstGeom>
        </p:spPr>
        <p:txBody>
          <a:bodyPr wrap="square">
            <a:spAutoFit/>
          </a:bodyPr>
          <a:lstStyle/>
          <a:p>
            <a:r>
              <a:rPr lang="en-US" dirty="0" smtClean="0"/>
              <a:t>Source: Community-Based Planning: A Case Study of Oakland, Pacific Institute, 2012</a:t>
            </a:r>
            <a:endParaRPr lang="en-US" dirty="0"/>
          </a:p>
        </p:txBody>
      </p:sp>
    </p:spTree>
    <p:extLst>
      <p:ext uri="{BB962C8B-B14F-4D97-AF65-F5344CB8AC3E}">
        <p14:creationId xmlns:p14="http://schemas.microsoft.com/office/powerpoint/2010/main" val="6620801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38126" y="1554815"/>
            <a:ext cx="7027470" cy="2516442"/>
          </a:xfrm>
        </p:spPr>
        <p:txBody>
          <a:bodyPr anchor="t">
            <a:noAutofit/>
          </a:bodyPr>
          <a:lstStyle/>
          <a:p>
            <a:pPr lvl="0"/>
            <a:r>
              <a:rPr lang="en-US" sz="3600" dirty="0" smtClean="0">
                <a:solidFill>
                  <a:srgbClr val="FF0000"/>
                </a:solidFill>
              </a:rPr>
              <a:t>Theme #3.</a:t>
            </a:r>
            <a:r>
              <a:rPr lang="en-US" sz="3200" dirty="0" smtClean="0"/>
              <a:t/>
            </a:r>
            <a:br>
              <a:rPr lang="en-US" sz="3200" dirty="0" smtClean="0"/>
            </a:br>
            <a:r>
              <a:rPr lang="en-US" sz="3200" dirty="0" smtClean="0"/>
              <a:t>Land use decisions will be critical to increasing (or decreasing) the Bay Area’s ability to adapt to climate change and to build a more resilient region.</a:t>
            </a:r>
            <a:endParaRPr lang="en-US" sz="24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2122" y="1463040"/>
            <a:ext cx="2800337" cy="361861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5120" y="6124510"/>
            <a:ext cx="1177360" cy="397800"/>
          </a:xfrm>
          <a:prstGeom prst="rect">
            <a:avLst/>
          </a:prstGeom>
        </p:spPr>
      </p:pic>
    </p:spTree>
    <p:extLst>
      <p:ext uri="{BB962C8B-B14F-4D97-AF65-F5344CB8AC3E}">
        <p14:creationId xmlns:p14="http://schemas.microsoft.com/office/powerpoint/2010/main" val="7558026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3160" y="277498"/>
            <a:ext cx="4670206" cy="322294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1406" y="3811381"/>
            <a:ext cx="5220440" cy="261237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1357" y="277498"/>
            <a:ext cx="3921482" cy="322294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65120" y="6124510"/>
            <a:ext cx="1177360" cy="397800"/>
          </a:xfrm>
          <a:prstGeom prst="rect">
            <a:avLst/>
          </a:prstGeom>
        </p:spPr>
      </p:pic>
    </p:spTree>
    <p:extLst>
      <p:ext uri="{BB962C8B-B14F-4D97-AF65-F5344CB8AC3E}">
        <p14:creationId xmlns:p14="http://schemas.microsoft.com/office/powerpoint/2010/main" val="9893335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88029" y="1659467"/>
            <a:ext cx="7298871" cy="1456266"/>
          </a:xfrm>
        </p:spPr>
        <p:txBody>
          <a:bodyPr anchor="t">
            <a:noAutofit/>
          </a:bodyPr>
          <a:lstStyle/>
          <a:p>
            <a:pPr lvl="0" algn="ctr"/>
            <a:r>
              <a:rPr lang="en-US" sz="4400" b="1" dirty="0" smtClean="0"/>
              <a:t>7. Bay Area Solutions</a:t>
            </a:r>
            <a:r>
              <a:rPr lang="en-US" sz="3200" dirty="0"/>
              <a:t> </a:t>
            </a:r>
            <a:br>
              <a:rPr lang="en-US" sz="3200" dirty="0"/>
            </a:br>
            <a:r>
              <a:rPr lang="en-US" sz="2400" dirty="0"/>
              <a:t> </a:t>
            </a:r>
            <a:br>
              <a:rPr lang="en-US" sz="2400" dirty="0"/>
            </a:br>
            <a:endParaRPr lang="en-US" sz="24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5120" y="6124510"/>
            <a:ext cx="1177360" cy="397800"/>
          </a:xfrm>
          <a:prstGeom prst="rect">
            <a:avLst/>
          </a:prstGeom>
        </p:spPr>
      </p:pic>
    </p:spTree>
    <p:extLst>
      <p:ext uri="{BB962C8B-B14F-4D97-AF65-F5344CB8AC3E}">
        <p14:creationId xmlns:p14="http://schemas.microsoft.com/office/powerpoint/2010/main" val="2361165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94666" y="1659467"/>
            <a:ext cx="4841120" cy="1456266"/>
          </a:xfrm>
        </p:spPr>
        <p:txBody>
          <a:bodyPr anchor="t">
            <a:noAutofit/>
          </a:bodyPr>
          <a:lstStyle/>
          <a:p>
            <a:pPr lvl="0"/>
            <a:r>
              <a:rPr lang="en-US" sz="2800" dirty="0" smtClean="0"/>
              <a:t/>
            </a:r>
            <a:br>
              <a:rPr lang="en-US" sz="2800" dirty="0" smtClean="0"/>
            </a:br>
            <a:r>
              <a:rPr lang="en-US" sz="4400" dirty="0" smtClean="0"/>
              <a:t>1. </a:t>
            </a:r>
            <a:r>
              <a:rPr lang="en-US" sz="4400" b="1" dirty="0" smtClean="0"/>
              <a:t>Summary Slides</a:t>
            </a:r>
            <a:br>
              <a:rPr lang="en-US" sz="4400" b="1" dirty="0" smtClean="0"/>
            </a:br>
            <a:r>
              <a:rPr lang="en-US" sz="4400" b="1" dirty="0"/>
              <a:t/>
            </a:r>
            <a:br>
              <a:rPr lang="en-US" sz="4400" b="1" dirty="0"/>
            </a:br>
            <a:r>
              <a:rPr lang="en-US" sz="3200" dirty="0" smtClean="0"/>
              <a:t/>
            </a:r>
            <a:br>
              <a:rPr lang="en-US" sz="3200" dirty="0" smtClean="0"/>
            </a:br>
            <a:r>
              <a:rPr lang="en-US" sz="3200" dirty="0"/>
              <a:t/>
            </a:r>
            <a:br>
              <a:rPr lang="en-US" sz="3200" dirty="0"/>
            </a:br>
            <a:r>
              <a:rPr lang="en-US" sz="3200" dirty="0"/>
              <a:t> </a:t>
            </a:r>
            <a:br>
              <a:rPr lang="en-US" sz="3200" dirty="0"/>
            </a:br>
            <a:r>
              <a:rPr lang="en-US" sz="2400" dirty="0"/>
              <a:t> </a:t>
            </a:r>
            <a:br>
              <a:rPr lang="en-US" sz="2400" dirty="0"/>
            </a:br>
            <a:endParaRPr lang="en-US" sz="2400" dirty="0"/>
          </a:p>
        </p:txBody>
      </p:sp>
    </p:spTree>
    <p:extLst>
      <p:ext uri="{BB962C8B-B14F-4D97-AF65-F5344CB8AC3E}">
        <p14:creationId xmlns:p14="http://schemas.microsoft.com/office/powerpoint/2010/main" val="17200876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709" y="372727"/>
            <a:ext cx="4042833" cy="112871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290" y="2718342"/>
            <a:ext cx="3781135" cy="206529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710" y="1763215"/>
            <a:ext cx="3186466" cy="238985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47034" y="288346"/>
            <a:ext cx="3818327" cy="2149136"/>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69853" y="229853"/>
            <a:ext cx="2861258" cy="2065298"/>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3291" y="4414841"/>
            <a:ext cx="2974700" cy="1975313"/>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59598" y="2687037"/>
            <a:ext cx="2987270" cy="2096603"/>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27496" y="5033196"/>
            <a:ext cx="4617478" cy="1181100"/>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65361" y="5064500"/>
            <a:ext cx="3065960" cy="1035910"/>
          </a:xfrm>
          <a:prstGeom prst="rect">
            <a:avLst/>
          </a:prstGeom>
        </p:spPr>
      </p:pic>
    </p:spTree>
    <p:extLst>
      <p:ext uri="{BB962C8B-B14F-4D97-AF65-F5344CB8AC3E}">
        <p14:creationId xmlns:p14="http://schemas.microsoft.com/office/powerpoint/2010/main" val="62553582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9317" y="675250"/>
            <a:ext cx="10930597" cy="1505242"/>
          </a:xfrm>
        </p:spPr>
        <p:txBody>
          <a:bodyPr anchor="t">
            <a:normAutofit fontScale="90000"/>
          </a:bodyPr>
          <a:lstStyle/>
          <a:p>
            <a:pPr algn="ctr">
              <a:lnSpc>
                <a:spcPct val="100000"/>
              </a:lnSpc>
            </a:pPr>
            <a:r>
              <a:rPr lang="en-US" sz="4400" b="1" dirty="0" smtClean="0"/>
              <a:t>1</a:t>
            </a:r>
            <a:r>
              <a:rPr lang="en-US" sz="4400" b="1" baseline="30000" dirty="0" smtClean="0"/>
              <a:t>st</a:t>
            </a:r>
            <a:r>
              <a:rPr lang="en-US" sz="4400" b="1" dirty="0" smtClean="0"/>
              <a:t> Regional Parcel Tax (ever) - $500M</a:t>
            </a:r>
            <a:br>
              <a:rPr lang="en-US" sz="4400" b="1" dirty="0" smtClean="0"/>
            </a:br>
            <a:r>
              <a:rPr lang="en-US" sz="4400" b="1" dirty="0" smtClean="0"/>
              <a:t/>
            </a:r>
            <a:br>
              <a:rPr lang="en-US" sz="4400" b="1" dirty="0" smtClean="0"/>
            </a:br>
            <a:r>
              <a:rPr lang="en-US" dirty="0" smtClean="0"/>
              <a:t/>
            </a:r>
            <a:br>
              <a:rPr lang="en-US" dirty="0" smtClean="0"/>
            </a:br>
            <a:r>
              <a:rPr lang="en-US" dirty="0" smtClean="0"/>
              <a:t/>
            </a:r>
            <a:br>
              <a:rPr lang="en-US" dirty="0" smtClean="0"/>
            </a:b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806" y="2011680"/>
            <a:ext cx="10058400" cy="277929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5120" y="6124510"/>
            <a:ext cx="1177360" cy="397800"/>
          </a:xfrm>
          <a:prstGeom prst="rect">
            <a:avLst/>
          </a:prstGeom>
        </p:spPr>
      </p:pic>
    </p:spTree>
    <p:extLst>
      <p:ext uri="{BB962C8B-B14F-4D97-AF65-F5344CB8AC3E}">
        <p14:creationId xmlns:p14="http://schemas.microsoft.com/office/powerpoint/2010/main" val="47878803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9317" y="675250"/>
            <a:ext cx="10930597" cy="1252024"/>
          </a:xfrm>
        </p:spPr>
        <p:txBody>
          <a:bodyPr anchor="t">
            <a:normAutofit fontScale="90000"/>
          </a:bodyPr>
          <a:lstStyle/>
          <a:p>
            <a:pPr algn="ctr">
              <a:lnSpc>
                <a:spcPct val="100000"/>
              </a:lnSpc>
            </a:pPr>
            <a:r>
              <a:rPr lang="en-US" sz="4400" b="1" dirty="0" smtClean="0"/>
              <a:t>Resilient by Design: Bay Area Challenge</a:t>
            </a:r>
            <a:br>
              <a:rPr lang="en-US" sz="4400" b="1" dirty="0" smtClean="0"/>
            </a:br>
            <a:r>
              <a:rPr lang="en-US" sz="4400" b="1" dirty="0" smtClean="0"/>
              <a:t/>
            </a:r>
            <a:br>
              <a:rPr lang="en-US" sz="4400" b="1" dirty="0" smtClean="0"/>
            </a:br>
            <a:r>
              <a:rPr lang="en-US" dirty="0" smtClean="0"/>
              <a:t/>
            </a:r>
            <a:br>
              <a:rPr lang="en-US" dirty="0" smtClean="0"/>
            </a:br>
            <a:r>
              <a:rPr lang="en-US" dirty="0" smtClean="0"/>
              <a:t/>
            </a:r>
            <a:br>
              <a:rPr lang="en-US" dirty="0" smtClean="0"/>
            </a:b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9635" y="2169138"/>
            <a:ext cx="2642692" cy="261691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459" y="2184342"/>
            <a:ext cx="3102307" cy="257129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49125" y="2169138"/>
            <a:ext cx="2547454" cy="2586502"/>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04670" y="2169138"/>
            <a:ext cx="2540586" cy="2586502"/>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65120" y="6124510"/>
            <a:ext cx="1177360" cy="397800"/>
          </a:xfrm>
          <a:prstGeom prst="rect">
            <a:avLst/>
          </a:prstGeom>
        </p:spPr>
      </p:pic>
      <p:sp>
        <p:nvSpPr>
          <p:cNvPr id="2" name="Rectangle 1"/>
          <p:cNvSpPr/>
          <p:nvPr/>
        </p:nvSpPr>
        <p:spPr>
          <a:xfrm>
            <a:off x="407766" y="6211669"/>
            <a:ext cx="8737490" cy="369332"/>
          </a:xfrm>
          <a:prstGeom prst="rect">
            <a:avLst/>
          </a:prstGeom>
        </p:spPr>
        <p:txBody>
          <a:bodyPr wrap="square">
            <a:spAutoFit/>
          </a:bodyPr>
          <a:lstStyle/>
          <a:p>
            <a:r>
              <a:rPr lang="en-US" dirty="0"/>
              <a:t>Source: </a:t>
            </a:r>
            <a:r>
              <a:rPr lang="en-US" dirty="0" smtClean="0"/>
              <a:t>Resilient by Design: Bay Area Challenge</a:t>
            </a:r>
            <a:endParaRPr lang="en-US" dirty="0"/>
          </a:p>
        </p:txBody>
      </p:sp>
    </p:spTree>
    <p:extLst>
      <p:ext uri="{BB962C8B-B14F-4D97-AF65-F5344CB8AC3E}">
        <p14:creationId xmlns:p14="http://schemas.microsoft.com/office/powerpoint/2010/main" val="48125710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56807"/>
            <a:ext cx="12192000" cy="1323439"/>
          </a:xfrm>
          <a:prstGeom prst="rect">
            <a:avLst/>
          </a:prstGeom>
        </p:spPr>
        <p:txBody>
          <a:bodyPr wrap="square">
            <a:spAutoFit/>
          </a:bodyPr>
          <a:lstStyle/>
          <a:p>
            <a:pPr algn="ctr"/>
            <a:r>
              <a:rPr lang="en-US" sz="4000" b="1" dirty="0" smtClean="0"/>
              <a:t>Research: RISeR </a:t>
            </a:r>
            <a:r>
              <a:rPr lang="en-US" sz="4000" b="1" dirty="0"/>
              <a:t>SF </a:t>
            </a:r>
            <a:r>
              <a:rPr lang="en-US" sz="4000" b="1" dirty="0" smtClean="0"/>
              <a:t>Bay — UC Berkeley </a:t>
            </a:r>
            <a:r>
              <a:rPr lang="en-US" sz="4000" b="1" dirty="0"/>
              <a:t/>
            </a:r>
            <a:br>
              <a:rPr lang="en-US" sz="4000" b="1" dirty="0"/>
            </a:br>
            <a:endParaRPr lang="en-US" sz="40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023" y="1629875"/>
            <a:ext cx="5772977" cy="382386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9023" y="1629875"/>
            <a:ext cx="5297575" cy="382386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65120" y="6124510"/>
            <a:ext cx="1177360" cy="397800"/>
          </a:xfrm>
          <a:prstGeom prst="rect">
            <a:avLst/>
          </a:prstGeom>
        </p:spPr>
      </p:pic>
      <p:sp>
        <p:nvSpPr>
          <p:cNvPr id="4" name="Rectangle 3"/>
          <p:cNvSpPr/>
          <p:nvPr/>
        </p:nvSpPr>
        <p:spPr>
          <a:xfrm>
            <a:off x="323022" y="6124510"/>
            <a:ext cx="8429091" cy="369332"/>
          </a:xfrm>
          <a:prstGeom prst="rect">
            <a:avLst/>
          </a:prstGeom>
        </p:spPr>
        <p:txBody>
          <a:bodyPr wrap="square">
            <a:spAutoFit/>
          </a:bodyPr>
          <a:lstStyle/>
          <a:p>
            <a:r>
              <a:rPr lang="en-US" dirty="0"/>
              <a:t>Source: </a:t>
            </a:r>
            <a:r>
              <a:rPr lang="en-US" dirty="0" smtClean="0"/>
              <a:t>RISeR SF Bay – Mark Stacey, UC Berkeley</a:t>
            </a:r>
            <a:endParaRPr lang="en-US" dirty="0"/>
          </a:p>
        </p:txBody>
      </p:sp>
    </p:spTree>
    <p:extLst>
      <p:ext uri="{BB962C8B-B14F-4D97-AF65-F5344CB8AC3E}">
        <p14:creationId xmlns:p14="http://schemas.microsoft.com/office/powerpoint/2010/main" val="77869322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88029" y="1659467"/>
            <a:ext cx="7298871" cy="1456266"/>
          </a:xfrm>
        </p:spPr>
        <p:txBody>
          <a:bodyPr anchor="t">
            <a:noAutofit/>
          </a:bodyPr>
          <a:lstStyle/>
          <a:p>
            <a:pPr lvl="0" algn="ctr"/>
            <a:r>
              <a:rPr lang="en-US" sz="4400" b="1" dirty="0" smtClean="0"/>
              <a:t>8. Images</a:t>
            </a:r>
            <a:br>
              <a:rPr lang="en-US" sz="4400" b="1" dirty="0" smtClean="0"/>
            </a:br>
            <a:r>
              <a:rPr lang="en-US" sz="2400" dirty="0"/>
              <a:t> </a:t>
            </a:r>
            <a:br>
              <a:rPr lang="en-US" sz="2400" dirty="0"/>
            </a:br>
            <a:endParaRPr lang="en-US" sz="24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5120" y="6124510"/>
            <a:ext cx="1177360" cy="397800"/>
          </a:xfrm>
          <a:prstGeom prst="rect">
            <a:avLst/>
          </a:prstGeom>
        </p:spPr>
      </p:pic>
    </p:spTree>
    <p:extLst>
      <p:ext uri="{BB962C8B-B14F-4D97-AF65-F5344CB8AC3E}">
        <p14:creationId xmlns:p14="http://schemas.microsoft.com/office/powerpoint/2010/main" val="1290483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272" y="281929"/>
            <a:ext cx="5410463" cy="83726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0077" y="5795257"/>
            <a:ext cx="4956538" cy="81938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33964" y="2538944"/>
            <a:ext cx="3507325" cy="295028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7696" y="4016812"/>
            <a:ext cx="3742024" cy="876609"/>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0130" y="1456622"/>
            <a:ext cx="2458119" cy="1777897"/>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36283" y="281929"/>
            <a:ext cx="4592203" cy="2013665"/>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07696" y="1456622"/>
            <a:ext cx="2577904" cy="1777897"/>
          </a:xfrm>
          <a:prstGeom prst="rect">
            <a:avLst/>
          </a:prstGeom>
        </p:spPr>
      </p:pic>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3259" y="3484358"/>
            <a:ext cx="3339122" cy="2200142"/>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3259" y="5995466"/>
            <a:ext cx="5094834" cy="517375"/>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752609" y="6115041"/>
            <a:ext cx="1177360" cy="397800"/>
          </a:xfrm>
          <a:prstGeom prst="rect">
            <a:avLst/>
          </a:prstGeom>
        </p:spPr>
      </p:pic>
    </p:spTree>
    <p:extLst>
      <p:ext uri="{BB962C8B-B14F-4D97-AF65-F5344CB8AC3E}">
        <p14:creationId xmlns:p14="http://schemas.microsoft.com/office/powerpoint/2010/main" val="101024504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075" y="562149"/>
            <a:ext cx="4606508" cy="2548742"/>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8582" y="3274177"/>
            <a:ext cx="3311022" cy="340271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9301" y="562149"/>
            <a:ext cx="5124870" cy="2861433"/>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92586" y="3893278"/>
            <a:ext cx="4310742" cy="2783611"/>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65120" y="6124510"/>
            <a:ext cx="1177360" cy="397800"/>
          </a:xfrm>
          <a:prstGeom prst="rect">
            <a:avLst/>
          </a:prstGeom>
        </p:spPr>
      </p:pic>
    </p:spTree>
    <p:extLst>
      <p:ext uri="{BB962C8B-B14F-4D97-AF65-F5344CB8AC3E}">
        <p14:creationId xmlns:p14="http://schemas.microsoft.com/office/powerpoint/2010/main" val="9132394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65126"/>
            <a:ext cx="12192000" cy="887942"/>
          </a:xfrm>
        </p:spPr>
        <p:txBody>
          <a:bodyPr>
            <a:normAutofit/>
          </a:bodyPr>
          <a:lstStyle/>
          <a:p>
            <a:pPr algn="ctr"/>
            <a:r>
              <a:rPr lang="en-US" sz="4000" b="1" dirty="0" smtClean="0">
                <a:solidFill>
                  <a:srgbClr val="FF0000"/>
                </a:solidFill>
              </a:rPr>
              <a:t>Climate change is already being felt in the Bay Area</a:t>
            </a:r>
            <a:endParaRPr lang="en-US" sz="4000" b="1" dirty="0">
              <a:solidFill>
                <a:srgbClr val="FF0000"/>
              </a:solidFill>
            </a:endParaRPr>
          </a:p>
        </p:txBody>
      </p:sp>
      <p:sp>
        <p:nvSpPr>
          <p:cNvPr id="3" name="Content Placeholder 2"/>
          <p:cNvSpPr>
            <a:spLocks noGrp="1"/>
          </p:cNvSpPr>
          <p:nvPr>
            <p:ph idx="1"/>
          </p:nvPr>
        </p:nvSpPr>
        <p:spPr>
          <a:xfrm>
            <a:off x="575733" y="1358724"/>
            <a:ext cx="7082368" cy="4601809"/>
          </a:xfrm>
        </p:spPr>
        <p:txBody>
          <a:bodyPr>
            <a:noAutofit/>
          </a:bodyPr>
          <a:lstStyle/>
          <a:p>
            <a:pPr marL="0" indent="0">
              <a:buNone/>
            </a:pPr>
            <a:endParaRPr lang="en-US" sz="1200" b="1" dirty="0" smtClean="0"/>
          </a:p>
          <a:p>
            <a:pPr>
              <a:spcAft>
                <a:spcPts val="600"/>
              </a:spcAft>
            </a:pPr>
            <a:r>
              <a:rPr lang="en-US" sz="2200" b="1" dirty="0" smtClean="0"/>
              <a:t>Average </a:t>
            </a:r>
            <a:r>
              <a:rPr lang="en-US" sz="2200" b="1" dirty="0"/>
              <a:t>annual </a:t>
            </a:r>
            <a:r>
              <a:rPr lang="en-US" sz="2200" b="1" dirty="0" smtClean="0"/>
              <a:t>max </a:t>
            </a:r>
            <a:r>
              <a:rPr lang="en-US" sz="2200" b="1" dirty="0"/>
              <a:t>temperature </a:t>
            </a:r>
            <a:r>
              <a:rPr lang="en-US" sz="2200" b="1" dirty="0" smtClean="0"/>
              <a:t>UP 1.7˚F </a:t>
            </a:r>
            <a:r>
              <a:rPr lang="en-US" sz="2200" b="1" dirty="0"/>
              <a:t>(0.95 </a:t>
            </a:r>
            <a:r>
              <a:rPr lang="en-US" sz="2200" b="1" dirty="0" smtClean="0"/>
              <a:t>˚C</a:t>
            </a:r>
            <a:r>
              <a:rPr lang="en-US" sz="2200" b="1" dirty="0"/>
              <a:t>) </a:t>
            </a:r>
            <a:r>
              <a:rPr lang="en-US" sz="2200" b="1" dirty="0" smtClean="0"/>
              <a:t>1950-2005.</a:t>
            </a:r>
          </a:p>
          <a:p>
            <a:pPr>
              <a:spcAft>
                <a:spcPts val="600"/>
              </a:spcAft>
            </a:pPr>
            <a:r>
              <a:rPr lang="en-US" sz="2200" b="1" dirty="0"/>
              <a:t>Coastal fog, so critical to our climate, appears to be less frequent than before</a:t>
            </a:r>
            <a:r>
              <a:rPr lang="en-US" sz="2200" b="1" dirty="0" smtClean="0"/>
              <a:t>.</a:t>
            </a:r>
          </a:p>
          <a:p>
            <a:pPr>
              <a:spcAft>
                <a:spcPts val="600"/>
              </a:spcAft>
            </a:pPr>
            <a:r>
              <a:rPr lang="en-US" sz="2200" b="1" dirty="0" smtClean="0"/>
              <a:t>Sea </a:t>
            </a:r>
            <a:r>
              <a:rPr lang="en-US" sz="2200" b="1" dirty="0"/>
              <a:t>level in the Bay Area has risen </a:t>
            </a:r>
            <a:r>
              <a:rPr lang="en-US" sz="2200" b="1" dirty="0" smtClean="0"/>
              <a:t>20 cms. (8 </a:t>
            </a:r>
            <a:r>
              <a:rPr lang="en-US" sz="2200" b="1" dirty="0"/>
              <a:t>inches) in the last 100 </a:t>
            </a:r>
            <a:r>
              <a:rPr lang="en-US" sz="2200" b="1" dirty="0" smtClean="0"/>
              <a:t>years.</a:t>
            </a:r>
          </a:p>
          <a:p>
            <a:pPr>
              <a:spcAft>
                <a:spcPts val="600"/>
              </a:spcAft>
            </a:pPr>
            <a:r>
              <a:rPr lang="en-US" sz="2200" b="1" dirty="0" smtClean="0"/>
              <a:t>2012-2016 </a:t>
            </a:r>
            <a:r>
              <a:rPr lang="en-US" sz="2200" b="1" dirty="0"/>
              <a:t>California drought led to the most severe moisture deficits in the last 1,200 years and a </a:t>
            </a:r>
            <a:r>
              <a:rPr lang="en-US" sz="2200" b="1" dirty="0" smtClean="0"/>
              <a:t>1-in-500 year </a:t>
            </a:r>
            <a:r>
              <a:rPr lang="en-US" sz="2200" b="1" dirty="0"/>
              <a:t>low in Sierra snowpack. </a:t>
            </a:r>
            <a:endParaRPr lang="en-US" sz="2200" b="1" dirty="0" smtClean="0"/>
          </a:p>
          <a:p>
            <a:pPr>
              <a:spcAft>
                <a:spcPts val="600"/>
              </a:spcAft>
            </a:pPr>
            <a:r>
              <a:rPr lang="en-US" sz="2200" b="1" dirty="0" smtClean="0"/>
              <a:t>Fire season in California is longer and fire behavior is changing</a:t>
            </a:r>
          </a:p>
          <a:p>
            <a:pPr>
              <a:spcAft>
                <a:spcPts val="600"/>
              </a:spcAft>
            </a:pPr>
            <a:endParaRPr lang="en-US" sz="20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5850" y="2182622"/>
            <a:ext cx="2239270" cy="3012334"/>
          </a:xfrm>
          <a:prstGeom prst="rect">
            <a:avLst/>
          </a:prstGeom>
        </p:spPr>
      </p:pic>
      <p:sp>
        <p:nvSpPr>
          <p:cNvPr id="4" name="TextBox 3"/>
          <p:cNvSpPr txBox="1"/>
          <p:nvPr/>
        </p:nvSpPr>
        <p:spPr>
          <a:xfrm>
            <a:off x="751114" y="6214533"/>
            <a:ext cx="5344887" cy="307777"/>
          </a:xfrm>
          <a:prstGeom prst="rect">
            <a:avLst/>
          </a:prstGeom>
          <a:noFill/>
        </p:spPr>
        <p:txBody>
          <a:bodyPr wrap="square" rtlCol="0">
            <a:spAutoFit/>
          </a:bodyPr>
          <a:lstStyle/>
          <a:p>
            <a:r>
              <a:rPr lang="en-US" sz="1400" dirty="0" smtClean="0"/>
              <a:t>Source: California’s 4</a:t>
            </a:r>
            <a:r>
              <a:rPr lang="en-US" sz="1400" baseline="30000" dirty="0" smtClean="0"/>
              <a:t>th</a:t>
            </a:r>
            <a:r>
              <a:rPr lang="en-US" sz="1400" dirty="0" smtClean="0"/>
              <a:t> Climate Assessment: Bay Area Region Report </a:t>
            </a:r>
            <a:endParaRPr lang="en-US" sz="14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5120" y="6124510"/>
            <a:ext cx="1177360" cy="397800"/>
          </a:xfrm>
          <a:prstGeom prst="rect">
            <a:avLst/>
          </a:prstGeom>
        </p:spPr>
      </p:pic>
    </p:spTree>
    <p:extLst>
      <p:ext uri="{BB962C8B-B14F-4D97-AF65-F5344CB8AC3E}">
        <p14:creationId xmlns:p14="http://schemas.microsoft.com/office/powerpoint/2010/main" val="20394373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65126"/>
            <a:ext cx="12192000" cy="887942"/>
          </a:xfrm>
        </p:spPr>
        <p:txBody>
          <a:bodyPr>
            <a:normAutofit/>
          </a:bodyPr>
          <a:lstStyle/>
          <a:p>
            <a:pPr algn="ctr"/>
            <a:r>
              <a:rPr lang="en-US" sz="4000" b="1" dirty="0" smtClean="0">
                <a:solidFill>
                  <a:srgbClr val="FF0000"/>
                </a:solidFill>
              </a:rPr>
              <a:t>Temp &amp; precip are projected to change significantly</a:t>
            </a:r>
            <a:endParaRPr lang="en-US" sz="4000" b="1" dirty="0">
              <a:solidFill>
                <a:srgbClr val="FF0000"/>
              </a:solidFill>
            </a:endParaRPr>
          </a:p>
        </p:txBody>
      </p:sp>
      <p:sp>
        <p:nvSpPr>
          <p:cNvPr id="3" name="Content Placeholder 2"/>
          <p:cNvSpPr>
            <a:spLocks noGrp="1"/>
          </p:cNvSpPr>
          <p:nvPr>
            <p:ph idx="1"/>
          </p:nvPr>
        </p:nvSpPr>
        <p:spPr>
          <a:xfrm>
            <a:off x="559405" y="1612724"/>
            <a:ext cx="7572224" cy="4601809"/>
          </a:xfrm>
        </p:spPr>
        <p:txBody>
          <a:bodyPr>
            <a:noAutofit/>
          </a:bodyPr>
          <a:lstStyle/>
          <a:p>
            <a:r>
              <a:rPr lang="en-US" sz="2200" b="1" dirty="0" smtClean="0"/>
              <a:t>Even </a:t>
            </a:r>
            <a:r>
              <a:rPr lang="en-US" sz="2200" b="1" dirty="0"/>
              <a:t>with </a:t>
            </a:r>
            <a:r>
              <a:rPr lang="en-US" sz="2200" b="1" dirty="0" smtClean="0"/>
              <a:t>major global </a:t>
            </a:r>
            <a:r>
              <a:rPr lang="en-US" sz="2200" b="1" dirty="0"/>
              <a:t>efforts to reduce </a:t>
            </a:r>
            <a:r>
              <a:rPr lang="en-US" sz="2200" b="1" dirty="0" smtClean="0"/>
              <a:t>GHGs, Bay Area temperatures will likely rise significantly by 2050.</a:t>
            </a:r>
          </a:p>
          <a:p>
            <a:endParaRPr lang="en-US" sz="800" b="1" dirty="0" smtClean="0"/>
          </a:p>
          <a:p>
            <a:r>
              <a:rPr lang="en-US" sz="2200" b="1" dirty="0" smtClean="0"/>
              <a:t>Precipitation </a:t>
            </a:r>
            <a:r>
              <a:rPr lang="en-US" sz="2200" b="1" dirty="0"/>
              <a:t>in the Bay Area will continue to exhibit high year-to-year variability - “booms and busts” - with </a:t>
            </a:r>
            <a:r>
              <a:rPr lang="en-US" sz="2200" b="1" dirty="0" smtClean="0"/>
              <a:t>very wet </a:t>
            </a:r>
            <a:r>
              <a:rPr lang="en-US" sz="2200" b="1" dirty="0"/>
              <a:t>and very dry years. </a:t>
            </a:r>
            <a:endParaRPr lang="en-US" sz="2200" b="1" dirty="0" smtClean="0"/>
          </a:p>
          <a:p>
            <a:endParaRPr lang="en-US" sz="800" b="1" dirty="0" smtClean="0"/>
          </a:p>
          <a:p>
            <a:r>
              <a:rPr lang="en-US" sz="2200" b="1" dirty="0"/>
              <a:t>Future increases in temperature, regardless of whether total precipitation goes up or down, will likely cause longer and deeper California droughts</a:t>
            </a:r>
            <a:r>
              <a:rPr lang="en-US" sz="2200" b="1" dirty="0" smtClean="0"/>
              <a:t>.</a:t>
            </a:r>
          </a:p>
          <a:p>
            <a:endParaRPr lang="en-US" sz="800" b="1" dirty="0"/>
          </a:p>
          <a:p>
            <a:r>
              <a:rPr lang="en-US" sz="2200" b="1" dirty="0" smtClean="0"/>
              <a:t>Under </a:t>
            </a:r>
            <a:r>
              <a:rPr lang="en-US" sz="2200" b="1" dirty="0"/>
              <a:t>a high emissions scenario, </a:t>
            </a:r>
            <a:r>
              <a:rPr lang="en-US" sz="2200" b="1" dirty="0" smtClean="0"/>
              <a:t>Sierra </a:t>
            </a:r>
            <a:r>
              <a:rPr lang="en-US" sz="2200" b="1" dirty="0"/>
              <a:t>Nevada snowpack </a:t>
            </a:r>
            <a:r>
              <a:rPr lang="en-US" sz="2200" b="1" dirty="0" smtClean="0"/>
              <a:t>is projected to decline 20</a:t>
            </a:r>
            <a:r>
              <a:rPr lang="en-US" sz="2200" b="1" dirty="0"/>
              <a:t>% in the next 2-3 decades, 30% to 60% in mid-century and </a:t>
            </a:r>
            <a:r>
              <a:rPr lang="en-US" sz="2200" b="1" dirty="0" smtClean="0"/>
              <a:t>over </a:t>
            </a:r>
            <a:r>
              <a:rPr lang="en-US" sz="2200" b="1" dirty="0"/>
              <a:t>80% in late century</a:t>
            </a:r>
            <a:r>
              <a:rPr lang="en-US" sz="2200" b="1" dirty="0" smtClean="0"/>
              <a:t>.</a:t>
            </a:r>
          </a:p>
          <a:p>
            <a:pPr>
              <a:spcAft>
                <a:spcPts val="600"/>
              </a:spcAft>
            </a:pPr>
            <a:endParaRPr lang="en-US" sz="2000" dirty="0"/>
          </a:p>
        </p:txBody>
      </p:sp>
      <p:sp>
        <p:nvSpPr>
          <p:cNvPr id="4" name="TextBox 3"/>
          <p:cNvSpPr txBox="1"/>
          <p:nvPr/>
        </p:nvSpPr>
        <p:spPr>
          <a:xfrm>
            <a:off x="751114" y="6214533"/>
            <a:ext cx="5344887" cy="307777"/>
          </a:xfrm>
          <a:prstGeom prst="rect">
            <a:avLst/>
          </a:prstGeom>
          <a:noFill/>
        </p:spPr>
        <p:txBody>
          <a:bodyPr wrap="square" rtlCol="0">
            <a:spAutoFit/>
          </a:bodyPr>
          <a:lstStyle/>
          <a:p>
            <a:r>
              <a:rPr lang="en-US" sz="1400" dirty="0" smtClean="0"/>
              <a:t>Source: California’s 4</a:t>
            </a:r>
            <a:r>
              <a:rPr lang="en-US" sz="1400" baseline="30000" dirty="0" smtClean="0"/>
              <a:t>th</a:t>
            </a:r>
            <a:r>
              <a:rPr lang="en-US" sz="1400" dirty="0" smtClean="0"/>
              <a:t> Climate Assessment: Bay Area Region Report </a:t>
            </a:r>
            <a:endParaRPr lang="en-US" sz="14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5120" y="6124510"/>
            <a:ext cx="1177360" cy="3978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1699" y="2579914"/>
            <a:ext cx="3324194" cy="1856039"/>
          </a:xfrm>
          <a:prstGeom prst="rect">
            <a:avLst/>
          </a:prstGeom>
        </p:spPr>
      </p:pic>
    </p:spTree>
    <p:extLst>
      <p:ext uri="{BB962C8B-B14F-4D97-AF65-F5344CB8AC3E}">
        <p14:creationId xmlns:p14="http://schemas.microsoft.com/office/powerpoint/2010/main" val="6806201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65126"/>
            <a:ext cx="12192000" cy="887942"/>
          </a:xfrm>
        </p:spPr>
        <p:txBody>
          <a:bodyPr>
            <a:normAutofit/>
          </a:bodyPr>
          <a:lstStyle/>
          <a:p>
            <a:pPr algn="ctr"/>
            <a:r>
              <a:rPr lang="en-US" sz="4000" b="1" dirty="0" smtClean="0">
                <a:solidFill>
                  <a:srgbClr val="FF0000"/>
                </a:solidFill>
              </a:rPr>
              <a:t>Sea level rise is projected to increase significantly</a:t>
            </a:r>
            <a:endParaRPr lang="en-US" sz="4000" b="1" dirty="0">
              <a:solidFill>
                <a:srgbClr val="FF0000"/>
              </a:solidFill>
            </a:endParaRPr>
          </a:p>
        </p:txBody>
      </p:sp>
      <p:sp>
        <p:nvSpPr>
          <p:cNvPr id="3" name="Content Placeholder 2"/>
          <p:cNvSpPr>
            <a:spLocks noGrp="1"/>
          </p:cNvSpPr>
          <p:nvPr>
            <p:ph idx="1"/>
          </p:nvPr>
        </p:nvSpPr>
        <p:spPr>
          <a:xfrm>
            <a:off x="575732" y="1612724"/>
            <a:ext cx="8045753" cy="4601809"/>
          </a:xfrm>
        </p:spPr>
        <p:txBody>
          <a:bodyPr>
            <a:noAutofit/>
          </a:bodyPr>
          <a:lstStyle/>
          <a:p>
            <a:r>
              <a:rPr lang="en-US" sz="2200" b="1" dirty="0" smtClean="0"/>
              <a:t>The 4</a:t>
            </a:r>
            <a:r>
              <a:rPr lang="en-US" sz="2200" b="1" baseline="30000" dirty="0" smtClean="0"/>
              <a:t>th</a:t>
            </a:r>
            <a:r>
              <a:rPr lang="en-US" sz="2200" b="1" dirty="0" smtClean="0"/>
              <a:t> Assessment projects </a:t>
            </a:r>
            <a:r>
              <a:rPr lang="en-US" sz="2200" b="1" dirty="0"/>
              <a:t>median sea level rise </a:t>
            </a:r>
            <a:r>
              <a:rPr lang="en-US" sz="2200" b="1" dirty="0" smtClean="0"/>
              <a:t>in California between 30 inches </a:t>
            </a:r>
            <a:r>
              <a:rPr lang="en-US" sz="2200" b="1" dirty="0"/>
              <a:t>(RCP 4.5) and </a:t>
            </a:r>
            <a:r>
              <a:rPr lang="en-US" sz="2200" b="1" dirty="0" smtClean="0"/>
              <a:t>50 inches </a:t>
            </a:r>
            <a:r>
              <a:rPr lang="en-US" sz="2200" b="1" dirty="0"/>
              <a:t>(RCP8.5) for </a:t>
            </a:r>
            <a:r>
              <a:rPr lang="en-US" sz="2200" b="1" dirty="0" smtClean="0"/>
              <a:t>2100. </a:t>
            </a:r>
          </a:p>
          <a:p>
            <a:endParaRPr lang="en-US" sz="800" b="1" dirty="0"/>
          </a:p>
          <a:p>
            <a:r>
              <a:rPr lang="en-US" sz="2200" b="1" dirty="0" smtClean="0"/>
              <a:t>Recent </a:t>
            </a:r>
            <a:r>
              <a:rPr lang="en-US" sz="2200" b="1" dirty="0"/>
              <a:t>science studies, using advanced models and </a:t>
            </a:r>
            <a:r>
              <a:rPr lang="en-US" sz="2200" b="1" dirty="0" smtClean="0"/>
              <a:t>ice sheet </a:t>
            </a:r>
            <a:r>
              <a:rPr lang="en-US" sz="2200" b="1" dirty="0"/>
              <a:t>observations, suggest the </a:t>
            </a:r>
            <a:r>
              <a:rPr lang="en-US" sz="2200" b="1" i="1" dirty="0"/>
              <a:t>possibility</a:t>
            </a:r>
            <a:r>
              <a:rPr lang="en-US" sz="2200" b="1" dirty="0"/>
              <a:t> of extensive loss from Antarctic ice sheets in the 21st century — </a:t>
            </a:r>
            <a:r>
              <a:rPr lang="en-US" sz="2200" b="1" dirty="0" smtClean="0"/>
              <a:t>possibly producing </a:t>
            </a:r>
            <a:r>
              <a:rPr lang="en-US" sz="2200" b="1" dirty="0"/>
              <a:t>sea level rise by 2100 that could approach 3 meters</a:t>
            </a:r>
            <a:r>
              <a:rPr lang="en-US" sz="2200" b="1" dirty="0" smtClean="0"/>
              <a:t>.</a:t>
            </a:r>
          </a:p>
          <a:p>
            <a:endParaRPr lang="en-US" sz="800" b="1" dirty="0"/>
          </a:p>
          <a:p>
            <a:r>
              <a:rPr lang="en-US" sz="2200" b="1" dirty="0" smtClean="0"/>
              <a:t>Even </a:t>
            </a:r>
            <a:r>
              <a:rPr lang="en-US" sz="2200" b="1" dirty="0"/>
              <a:t>with high levels of emissions reductions, research now suggests that at least 2 meters of sea level rise is </a:t>
            </a:r>
            <a:r>
              <a:rPr lang="en-US" sz="2200" b="1" dirty="0" smtClean="0"/>
              <a:t>inevitable over </a:t>
            </a:r>
            <a:r>
              <a:rPr lang="en-US" sz="2200" b="1" dirty="0"/>
              <a:t>the next several </a:t>
            </a:r>
            <a:r>
              <a:rPr lang="en-US" sz="2200" b="1" dirty="0" smtClean="0"/>
              <a:t>centuries.</a:t>
            </a:r>
            <a:endParaRPr lang="en-US" sz="2000" dirty="0"/>
          </a:p>
        </p:txBody>
      </p:sp>
      <p:sp>
        <p:nvSpPr>
          <p:cNvPr id="4" name="TextBox 3"/>
          <p:cNvSpPr txBox="1"/>
          <p:nvPr/>
        </p:nvSpPr>
        <p:spPr>
          <a:xfrm>
            <a:off x="751114" y="6214533"/>
            <a:ext cx="5344887" cy="307777"/>
          </a:xfrm>
          <a:prstGeom prst="rect">
            <a:avLst/>
          </a:prstGeom>
          <a:noFill/>
        </p:spPr>
        <p:txBody>
          <a:bodyPr wrap="square" rtlCol="0">
            <a:spAutoFit/>
          </a:bodyPr>
          <a:lstStyle/>
          <a:p>
            <a:r>
              <a:rPr lang="en-US" sz="1400" dirty="0" smtClean="0"/>
              <a:t>Source: California’s 4</a:t>
            </a:r>
            <a:r>
              <a:rPr lang="en-US" sz="1400" baseline="30000" dirty="0" smtClean="0"/>
              <a:t>th</a:t>
            </a:r>
            <a:r>
              <a:rPr lang="en-US" sz="1400" dirty="0" smtClean="0"/>
              <a:t> Climate Assessment: Bay Area Region Report </a:t>
            </a:r>
            <a:endParaRPr lang="en-US" sz="14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5120" y="6124510"/>
            <a:ext cx="1177360" cy="3978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21485" y="2137703"/>
            <a:ext cx="3181379" cy="2195491"/>
          </a:xfrm>
          <a:prstGeom prst="rect">
            <a:avLst/>
          </a:prstGeom>
        </p:spPr>
      </p:pic>
    </p:spTree>
    <p:extLst>
      <p:ext uri="{BB962C8B-B14F-4D97-AF65-F5344CB8AC3E}">
        <p14:creationId xmlns:p14="http://schemas.microsoft.com/office/powerpoint/2010/main" val="13828005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88029" y="1659467"/>
            <a:ext cx="7200899" cy="1456266"/>
          </a:xfrm>
        </p:spPr>
        <p:txBody>
          <a:bodyPr anchor="t">
            <a:noAutofit/>
          </a:bodyPr>
          <a:lstStyle/>
          <a:p>
            <a:pPr lvl="0" algn="ctr"/>
            <a:r>
              <a:rPr lang="en-US" sz="2800" dirty="0" smtClean="0"/>
              <a:t/>
            </a:r>
            <a:br>
              <a:rPr lang="en-US" sz="2800" dirty="0" smtClean="0"/>
            </a:br>
            <a:r>
              <a:rPr lang="en-US" sz="4400" b="1" dirty="0" smtClean="0"/>
              <a:t>2. Temperature</a:t>
            </a:r>
            <a:r>
              <a:rPr lang="en-US" sz="3200" dirty="0"/>
              <a:t/>
            </a:r>
            <a:br>
              <a:rPr lang="en-US" sz="3200" dirty="0"/>
            </a:br>
            <a:r>
              <a:rPr lang="en-US" sz="3200" dirty="0"/>
              <a:t> </a:t>
            </a:r>
            <a:br>
              <a:rPr lang="en-US" sz="3200" dirty="0"/>
            </a:br>
            <a:r>
              <a:rPr lang="en-US" sz="2400" dirty="0"/>
              <a:t> </a:t>
            </a:r>
            <a:br>
              <a:rPr lang="en-US" sz="2400" dirty="0"/>
            </a:br>
            <a:endParaRPr lang="en-US" sz="24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5120" y="6124510"/>
            <a:ext cx="1177360" cy="397800"/>
          </a:xfrm>
          <a:prstGeom prst="rect">
            <a:avLst/>
          </a:prstGeom>
        </p:spPr>
      </p:pic>
    </p:spTree>
    <p:extLst>
      <p:ext uri="{BB962C8B-B14F-4D97-AF65-F5344CB8AC3E}">
        <p14:creationId xmlns:p14="http://schemas.microsoft.com/office/powerpoint/2010/main" val="4999246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6"/>
            <a:ext cx="12192000" cy="887942"/>
          </a:xfrm>
        </p:spPr>
        <p:txBody>
          <a:bodyPr>
            <a:normAutofit/>
          </a:bodyPr>
          <a:lstStyle/>
          <a:p>
            <a:pPr algn="ctr"/>
            <a:r>
              <a:rPr lang="en-US" sz="4000" b="1" dirty="0" smtClean="0"/>
              <a:t>Looking Ahead:  </a:t>
            </a:r>
            <a:r>
              <a:rPr lang="en-US" sz="4000" b="1" dirty="0" smtClean="0">
                <a:solidFill>
                  <a:srgbClr val="FF0000"/>
                </a:solidFill>
              </a:rPr>
              <a:t>Hotter Temperatures</a:t>
            </a:r>
            <a:endParaRPr lang="en-US" sz="4000" b="1" dirty="0">
              <a:solidFill>
                <a:srgbClr val="FF0000"/>
              </a:solidFill>
            </a:endParaRPr>
          </a:p>
        </p:txBody>
      </p:sp>
      <p:sp>
        <p:nvSpPr>
          <p:cNvPr id="6" name="TextBox 5"/>
          <p:cNvSpPr txBox="1"/>
          <p:nvPr/>
        </p:nvSpPr>
        <p:spPr>
          <a:xfrm rot="10800000" flipH="1" flipV="1">
            <a:off x="553157" y="2291864"/>
            <a:ext cx="3920872" cy="1446550"/>
          </a:xfrm>
          <a:prstGeom prst="rect">
            <a:avLst/>
          </a:prstGeom>
          <a:noFill/>
        </p:spPr>
        <p:txBody>
          <a:bodyPr wrap="square" rtlCol="0">
            <a:spAutoFit/>
          </a:bodyPr>
          <a:lstStyle/>
          <a:p>
            <a:pPr>
              <a:spcBef>
                <a:spcPts val="1000"/>
              </a:spcBef>
              <a:spcAft>
                <a:spcPts val="600"/>
              </a:spcAft>
            </a:pPr>
            <a:r>
              <a:rPr lang="en-US" sz="2200" b="1" dirty="0" smtClean="0"/>
              <a:t>Even </a:t>
            </a:r>
            <a:r>
              <a:rPr lang="en-US" sz="2200" b="1" dirty="0"/>
              <a:t>with substantial </a:t>
            </a:r>
            <a:r>
              <a:rPr lang="en-US" sz="2200" b="1" dirty="0" smtClean="0"/>
              <a:t>global cuts </a:t>
            </a:r>
            <a:r>
              <a:rPr lang="en-US" sz="2200" b="1" dirty="0"/>
              <a:t>in GHGs, the Bay Area will see a significant temperature increase by mid-century. </a:t>
            </a:r>
          </a:p>
        </p:txBody>
      </p:sp>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4643438" y="1316508"/>
            <a:ext cx="6451600" cy="4635927"/>
          </a:xfrm>
          <a:prstGeom prst="rect">
            <a:avLst/>
          </a:prstGeom>
        </p:spPr>
      </p:pic>
      <p:sp>
        <p:nvSpPr>
          <p:cNvPr id="3" name="Rectangle 2"/>
          <p:cNvSpPr/>
          <p:nvPr/>
        </p:nvSpPr>
        <p:spPr>
          <a:xfrm>
            <a:off x="553156" y="6413675"/>
            <a:ext cx="5530144" cy="307777"/>
          </a:xfrm>
          <a:prstGeom prst="rect">
            <a:avLst/>
          </a:prstGeom>
        </p:spPr>
        <p:txBody>
          <a:bodyPr wrap="square">
            <a:spAutoFit/>
          </a:bodyPr>
          <a:lstStyle/>
          <a:p>
            <a:r>
              <a:rPr lang="en-US" sz="1400" dirty="0"/>
              <a:t>Source: California’s 4</a:t>
            </a:r>
            <a:r>
              <a:rPr lang="en-US" sz="1400" baseline="30000" dirty="0"/>
              <a:t>th</a:t>
            </a:r>
            <a:r>
              <a:rPr lang="en-US" sz="1400" dirty="0"/>
              <a:t> Climate Assessment: Bay Area Region Report </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7982" y="6214775"/>
            <a:ext cx="1177360" cy="397800"/>
          </a:xfrm>
          <a:prstGeom prst="rect">
            <a:avLst/>
          </a:prstGeom>
        </p:spPr>
      </p:pic>
    </p:spTree>
    <p:extLst>
      <p:ext uri="{BB962C8B-B14F-4D97-AF65-F5344CB8AC3E}">
        <p14:creationId xmlns:p14="http://schemas.microsoft.com/office/powerpoint/2010/main" val="1013049204"/>
      </p:ext>
    </p:extLst>
  </p:cSld>
  <p:clrMapOvr>
    <a:masterClrMapping/>
  </p:clrMapOvr>
  <p:timing>
    <p:tnLst>
      <p:par>
        <p:cTn id="1" dur="indefinite" restart="never" nodeType="tmRoot"/>
      </p:par>
    </p:tnLst>
  </p:timing>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14787</TotalTime>
  <Words>4288</Words>
  <Application>Microsoft Macintosh PowerPoint</Application>
  <PresentationFormat>Widescreen</PresentationFormat>
  <Paragraphs>205</Paragraphs>
  <Slides>46</Slides>
  <Notes>45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Abadi</vt:lpstr>
      <vt:lpstr>Arial</vt:lpstr>
      <vt:lpstr>Calibri</vt:lpstr>
      <vt:lpstr>Corbel</vt:lpstr>
      <vt:lpstr>MS Mincho</vt:lpstr>
      <vt:lpstr>Times</vt:lpstr>
      <vt:lpstr>Times New Roman</vt:lpstr>
      <vt:lpstr>Depth</vt:lpstr>
      <vt:lpstr> Bay Area Climate Adaptation Network (BayCAN)  Bay Area Adaptation Slide Deck V 1.0  Contact: Bruce Riordan bruce@baycanadapt.org         </vt:lpstr>
      <vt:lpstr> San Francisco Bay Area Region Report CA 4th Assessment  David Ackerly, UC Berkeley Mark Stacey, UC Berkeley Andy Jones, Berkeley Lab Jack Chang, UC Berkeley Bruce Riordan, CRI /BayCAN  www.climateassessment.ca.gov           </vt:lpstr>
      <vt:lpstr> BayCAN Slide Deck 1. Summary Slides 2. Temperature 3. Precipitation, Drought &amp; Snowpack 4. Wildfires 5. Sea Level Rise 6. Emerging Themes 7. Bay Area Solutions 8. Images          </vt:lpstr>
      <vt:lpstr> 1. Summary Slides        </vt:lpstr>
      <vt:lpstr>Climate change is already being felt in the Bay Area</vt:lpstr>
      <vt:lpstr>Temp &amp; precip are projected to change significantly</vt:lpstr>
      <vt:lpstr>Sea level rise is projected to increase significantly</vt:lpstr>
      <vt:lpstr> 2. Temperature     </vt:lpstr>
      <vt:lpstr>Looking Ahead:  Hotter Temperatures</vt:lpstr>
      <vt:lpstr>Looking Ahead:  Hotter Temperatures</vt:lpstr>
      <vt:lpstr>Looking Ahead:  Hotter Hottest Day of the Year</vt:lpstr>
      <vt:lpstr>Looking Ahead:  Many More Hot Days in __________</vt:lpstr>
      <vt:lpstr>Looking Ahead:  Where’s Your Future City?</vt:lpstr>
      <vt:lpstr>Looking Ahead: Fog Decline?</vt:lpstr>
      <vt:lpstr> 3. Precipitation, Drought and Snowpack     </vt:lpstr>
      <vt:lpstr>Looking Ahead: Very WET and Very DRY</vt:lpstr>
      <vt:lpstr>Looking Ahead: Atmospheric Rivers</vt:lpstr>
      <vt:lpstr>Looking Ahead: Longer &amp; Deeper Droughts</vt:lpstr>
      <vt:lpstr>Looking Ahead: Shrinking Sierra Snowpack</vt:lpstr>
      <vt:lpstr>Looking Ahead: Shrinking Sierra Snowpack</vt:lpstr>
      <vt:lpstr> 4. Wildfires     </vt:lpstr>
      <vt:lpstr>Looking Ahead: More Intense Wildfires</vt:lpstr>
      <vt:lpstr> 5. Sea Level Rise    </vt:lpstr>
      <vt:lpstr>Looking Ahead: Sea Level Rising</vt:lpstr>
      <vt:lpstr>Looking Ahead: Sea Level Rising</vt:lpstr>
      <vt:lpstr>PowerPoint Presentation</vt:lpstr>
      <vt:lpstr>PowerPoint Presentation</vt:lpstr>
      <vt:lpstr> 6. Emerging Themes    </vt:lpstr>
      <vt:lpstr>Theme #1.  Our global success (or not) in cutting carbon pollution will make a significant difference in Bay Area climate impacts after 2050.</vt:lpstr>
      <vt:lpstr>PowerPoint Presentation</vt:lpstr>
      <vt:lpstr>Theme #2. While everyone in the Bay Area will be seriously affected by climate impacts, vulnerable populations/communities will be hit harder and will have a tougher time recovering.</vt:lpstr>
      <vt:lpstr>“While all Californians are impacted by climate change, climate change does not affect all people in the same way. These frontline communities are particularly vulnerable to the impact of climate and environmental changes because of decades-long, pervasive socio-economic conditions that are perpetuated by systems of inequitable power and resource distribution. Those systems, in turn, are the result of intentional decisions by people in positions of power and deeply institutionalized racism and class bias. These conditions and systems have left California’s frontline communities with unsafe, unhealthy neighborhoods and limited access to quality education, public services, and economic opportunities.”   — “Advancing Climate Justice in California,” Climate Justice Working Group </vt:lpstr>
      <vt:lpstr>Climate justice is defined as “the concept that no group of people should disproportionately bear the burden of climate impacts or the costs of mitigation and adaptation” (Cooley 2012).    </vt:lpstr>
      <vt:lpstr>Social, economic, and environmental factors that impact climate vulnerability:  -- Race/Ethnicity -- Lack of access to financial resources  -- Urbanization (heat island effect) -- Existing disproportionate impacts from other pollutants  -- Existing high rates of health issues -- Lack of access to good health care  -- Disparities in education and limited English proficiency (LEP) -- Employment in jobs and industries disproportionately impacted  -- Lack of access to air conditioning and transportation  -- Lack of social capital -- Citizenship and immigration status     Source: California’s 4th Climate Assessment: Climate Justice Report  </vt:lpstr>
      <vt:lpstr>PowerPoint Presentation</vt:lpstr>
      <vt:lpstr>PowerPoint Presentation</vt:lpstr>
      <vt:lpstr>Theme #3. Land use decisions will be critical to increasing (or decreasing) the Bay Area’s ability to adapt to climate change and to build a more resilient region.</vt:lpstr>
      <vt:lpstr>PowerPoint Presentation</vt:lpstr>
      <vt:lpstr>7. Bay Area Solutions    </vt:lpstr>
      <vt:lpstr>PowerPoint Presentation</vt:lpstr>
      <vt:lpstr>1st Regional Parcel Tax (ever) - $500M    </vt:lpstr>
      <vt:lpstr>Resilient by Design: Bay Area Challenge    </vt:lpstr>
      <vt:lpstr>PowerPoint Presentation</vt:lpstr>
      <vt:lpstr>8. Images   </vt:lpstr>
      <vt:lpstr>PowerPoint Presentation</vt:lpstr>
      <vt:lpstr>PowerPoint Presentation</vt:lpstr>
    </vt:vector>
  </TitlesOfParts>
  <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BayCAN Launch Meeting July 11, 2018    </dc:title>
  <dc:creator>Bruce Riordan</dc:creator>
  <cp:lastModifiedBy>Bruce Riordan</cp:lastModifiedBy>
  <cp:revision>268</cp:revision>
  <cp:lastPrinted>2018-10-03T17:12:54Z</cp:lastPrinted>
  <dcterms:created xsi:type="dcterms:W3CDTF">2018-07-17T18:17:11Z</dcterms:created>
  <dcterms:modified xsi:type="dcterms:W3CDTF">2019-05-10T20:45:13Z</dcterms:modified>
</cp:coreProperties>
</file>