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9" r:id="rId3"/>
  </p:sldMasterIdLst>
  <p:notesMasterIdLst>
    <p:notesMasterId r:id="rId14"/>
  </p:notesMasterIdLst>
  <p:sldIdLst>
    <p:sldId id="269" r:id="rId4"/>
    <p:sldId id="287" r:id="rId5"/>
    <p:sldId id="285" r:id="rId6"/>
    <p:sldId id="286" r:id="rId7"/>
    <p:sldId id="279" r:id="rId8"/>
    <p:sldId id="280" r:id="rId9"/>
    <p:sldId id="281" r:id="rId10"/>
    <p:sldId id="282" r:id="rId11"/>
    <p:sldId id="283" r:id="rId12"/>
    <p:sldId id="28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9F9"/>
    <a:srgbClr val="A2D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81" autoAdjust="0"/>
    <p:restoredTop sz="94660"/>
  </p:normalViewPr>
  <p:slideViewPr>
    <p:cSldViewPr snapToGrid="0">
      <p:cViewPr varScale="1">
        <p:scale>
          <a:sx n="80" d="100"/>
          <a:sy n="80" d="100"/>
        </p:scale>
        <p:origin x="216"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60C00-B562-F54E-96E1-50CD00690C4A}" type="datetimeFigureOut">
              <a:rPr lang="en-US" smtClean="0"/>
              <a:t>2/28/19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1732A-C8C4-3E4B-8EA5-EB9DEDC384F6}" type="slidenum">
              <a:rPr lang="en-US" smtClean="0"/>
              <a:t>‹#›</a:t>
            </a:fld>
            <a:endParaRPr lang="en-US"/>
          </a:p>
        </p:txBody>
      </p:sp>
    </p:spTree>
    <p:extLst>
      <p:ext uri="{BB962C8B-B14F-4D97-AF65-F5344CB8AC3E}">
        <p14:creationId xmlns:p14="http://schemas.microsoft.com/office/powerpoint/2010/main" val="74447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0382759" y="-42335"/>
            <a:ext cx="3585302" cy="6900335"/>
            <a:chOff x="8932333" y="-42335"/>
            <a:chExt cx="3585302" cy="6900335"/>
          </a:xfrm>
        </p:grpSpPr>
        <p:sp>
          <p:nvSpPr>
            <p:cNvPr id="24" name="Rectangle 23"/>
            <p:cNvSpPr/>
            <p:nvPr/>
          </p:nvSpPr>
          <p:spPr>
            <a:xfrm>
              <a:off x="9510286" y="-42335"/>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927426" y="-25401"/>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10018450" y="-8467"/>
              <a:ext cx="217037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309881" y="2919775"/>
            <a:ext cx="7766936" cy="1077764"/>
          </a:xfrm>
          <a:prstGeom prst="rect">
            <a:avLst/>
          </a:prstGeom>
        </p:spPr>
        <p:txBody>
          <a:bodyPr anchor="b">
            <a:noAutofit/>
          </a:bodyPr>
          <a:lstStyle>
            <a:lvl1pPr algn="ctr">
              <a:defRPr sz="5400">
                <a:solidFill>
                  <a:schemeClr val="accent1"/>
                </a:solidFill>
              </a:defRPr>
            </a:lvl1pPr>
          </a:lstStyle>
          <a:p>
            <a:endParaRPr lang="en-US" dirty="0"/>
          </a:p>
        </p:txBody>
      </p:sp>
      <p:sp>
        <p:nvSpPr>
          <p:cNvPr id="3" name="Subtitle 2"/>
          <p:cNvSpPr>
            <a:spLocks noGrp="1"/>
          </p:cNvSpPr>
          <p:nvPr>
            <p:ph type="subTitle" idx="1"/>
          </p:nvPr>
        </p:nvSpPr>
        <p:spPr>
          <a:xfrm>
            <a:off x="2326847" y="4165133"/>
            <a:ext cx="7766936" cy="1096899"/>
          </a:xfrm>
          <a:prstGeom prst="rect">
            <a:avLst/>
          </a:prstGeo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6">
            <a:extLst>
              <a:ext uri="{FF2B5EF4-FFF2-40B4-BE49-F238E27FC236}">
                <a16:creationId xmlns:a16="http://schemas.microsoft.com/office/drawing/2014/main" xmlns="" id="{BF467F5D-BA28-47E0-9FD0-17EED43608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4461" y="932604"/>
            <a:ext cx="6143078" cy="1927858"/>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xmlns="" id="{EFB8B153-9F5A-49D8-BAFD-526D2DCB2B28}"/>
              </a:ext>
            </a:extLst>
          </p:cNvPr>
          <p:cNvGrpSpPr/>
          <p:nvPr userDrawn="1"/>
        </p:nvGrpSpPr>
        <p:grpSpPr>
          <a:xfrm rot="10800000">
            <a:off x="-1853375" y="-8467"/>
            <a:ext cx="3585302" cy="6900335"/>
            <a:chOff x="8932333" y="-42335"/>
            <a:chExt cx="3585302" cy="6900335"/>
          </a:xfrm>
        </p:grpSpPr>
        <p:sp>
          <p:nvSpPr>
            <p:cNvPr id="23" name="Rectangle 23">
              <a:extLst>
                <a:ext uri="{FF2B5EF4-FFF2-40B4-BE49-F238E27FC236}">
                  <a16:creationId xmlns:a16="http://schemas.microsoft.com/office/drawing/2014/main" xmlns="" id="{11BEEF1E-D286-426F-A57C-CA11611C83B0}"/>
                </a:ext>
              </a:extLst>
            </p:cNvPr>
            <p:cNvSpPr/>
            <p:nvPr/>
          </p:nvSpPr>
          <p:spPr>
            <a:xfrm>
              <a:off x="9510286" y="-42335"/>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xmlns="" id="{42A11309-30FF-4434-8CDF-E494635C68DC}"/>
                </a:ext>
              </a:extLst>
            </p:cNvPr>
            <p:cNvSpPr/>
            <p:nvPr/>
          </p:nvSpPr>
          <p:spPr>
            <a:xfrm>
              <a:off x="9927426" y="-25401"/>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62A5D1B4-F7DD-4683-8111-B4873A1EDA24}"/>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xmlns="" id="{8BDFE8A0-CACD-48E9-B754-229B4B013A8C}"/>
                </a:ext>
              </a:extLst>
            </p:cNvPr>
            <p:cNvSpPr/>
            <p:nvPr/>
          </p:nvSpPr>
          <p:spPr>
            <a:xfrm>
              <a:off x="10018450" y="-8467"/>
              <a:ext cx="217037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28">
              <a:extLst>
                <a:ext uri="{FF2B5EF4-FFF2-40B4-BE49-F238E27FC236}">
                  <a16:creationId xmlns:a16="http://schemas.microsoft.com/office/drawing/2014/main" xmlns="" id="{6F74F7C9-4970-4871-8E54-760DF32D6272}"/>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42871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63738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70742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4528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215816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83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140262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2634" y="120229"/>
            <a:ext cx="8596668" cy="1320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72634" y="1800809"/>
            <a:ext cx="8596668" cy="388077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05651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952719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3978275"/>
            <a:ext cx="12192000" cy="1928772"/>
          </a:xfrm>
          <a:solidFill>
            <a:srgbClr val="002E5D">
              <a:alpha val="80000"/>
            </a:srgbClr>
          </a:solidFill>
        </p:spPr>
        <p:txBody>
          <a:bodyPr vert="horz" wrap="square" lIns="457200" tIns="457200" rIns="457200" bIns="457200" rtlCol="0" anchor="ctr" anchorCtr="0">
            <a:noAutofit/>
          </a:bodyPr>
          <a:lstStyle>
            <a:lvl1pPr>
              <a:defRPr lang="en-US" sz="4400" dirty="0">
                <a:solidFill>
                  <a:schemeClr val="bg1"/>
                </a:solidFill>
                <a:latin typeface="+mj-lt"/>
                <a:cs typeface="+mj-cs"/>
              </a:defRPr>
            </a:lvl1pPr>
          </a:lstStyle>
          <a:p>
            <a:pPr lvl="0"/>
            <a:r>
              <a:rPr lang="en-US" dirty="0"/>
              <a:t>Click to edit Master title style</a:t>
            </a:r>
          </a:p>
        </p:txBody>
      </p:sp>
      <p:sp>
        <p:nvSpPr>
          <p:cNvPr id="4" name="Text Placeholder 6"/>
          <p:cNvSpPr>
            <a:spLocks noGrp="1"/>
          </p:cNvSpPr>
          <p:nvPr>
            <p:ph type="body" sz="quarter" idx="10" hasCustomPrompt="1"/>
          </p:nvPr>
        </p:nvSpPr>
        <p:spPr>
          <a:xfrm>
            <a:off x="609600" y="6257365"/>
            <a:ext cx="6931200" cy="277200"/>
          </a:xfrm>
        </p:spPr>
        <p:txBody>
          <a:bodyPr/>
          <a:lstStyle>
            <a:lvl1pPr marR="0" fontAlgn="auto">
              <a:spcBef>
                <a:spcPts val="0"/>
              </a:spcBef>
              <a:spcAft>
                <a:spcPts val="0"/>
              </a:spcAft>
              <a:buClrTx/>
              <a:buSzTx/>
              <a:buFontTx/>
              <a:tabLst/>
              <a:defRPr lang="en-US" sz="1800" b="1" kern="1200" baseline="0" dirty="0" smtClean="0">
                <a:solidFill>
                  <a:schemeClr val="bg2">
                    <a:lumMod val="75000"/>
                    <a:lumOff val="25000"/>
                  </a:schemeClr>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5" name="Text Placeholder 6"/>
          <p:cNvSpPr>
            <a:spLocks noGrp="1"/>
          </p:cNvSpPr>
          <p:nvPr>
            <p:ph type="body" sz="quarter" idx="11" hasCustomPrompt="1"/>
          </p:nvPr>
        </p:nvSpPr>
        <p:spPr>
          <a:xfrm>
            <a:off x="7680000" y="6257365"/>
            <a:ext cx="3902400" cy="277200"/>
          </a:xfrm>
        </p:spPr>
        <p:txBody>
          <a:bodyPr/>
          <a:lstStyle>
            <a:lvl1pPr marR="0" algn="r" fontAlgn="auto">
              <a:spcBef>
                <a:spcPts val="0"/>
              </a:spcBef>
              <a:spcAft>
                <a:spcPts val="0"/>
              </a:spcAft>
              <a:buClrTx/>
              <a:buSzTx/>
              <a:buFontTx/>
              <a:tabLst/>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1508125"/>
            <a:ext cx="9009736" cy="738664"/>
          </a:xfrm>
        </p:spPr>
        <p:txBody>
          <a:bodyPr/>
          <a:lstStyle>
            <a:lvl1pPr>
              <a:defRPr sz="4800"/>
            </a:lvl1pPr>
          </a:lstStyle>
          <a:p>
            <a:r>
              <a:rPr lang="en-US" dirty="0"/>
              <a:t>Click to add title</a:t>
            </a:r>
          </a:p>
        </p:txBody>
      </p:sp>
      <p:sp>
        <p:nvSpPr>
          <p:cNvPr id="4" name="Text Placeholder 2"/>
          <p:cNvSpPr>
            <a:spLocks noGrp="1"/>
          </p:cNvSpPr>
          <p:nvPr>
            <p:ph type="body" idx="1"/>
          </p:nvPr>
        </p:nvSpPr>
        <p:spPr>
          <a:xfrm>
            <a:off x="1584961" y="2559686"/>
            <a:ext cx="9034685" cy="332399"/>
          </a:xfrm>
          <a:prstGeom prst="rect">
            <a:avLst/>
          </a:prstGeom>
        </p:spPr>
        <p:txBody>
          <a:bodyPr numCol="1"/>
          <a:lstStyle>
            <a:lvl1pPr marL="457200" indent="-457200">
              <a:lnSpc>
                <a:spcPct val="100000"/>
              </a:lnSpc>
              <a:spcBef>
                <a:spcPts val="0"/>
              </a:spcBef>
              <a:spcAft>
                <a:spcPts val="600"/>
              </a:spcAft>
              <a:buClr>
                <a:schemeClr val="bg2"/>
              </a:buClr>
              <a:buFont typeface="+mj-lt"/>
              <a:buAutoNum type="arabicPeriod"/>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a:p>
            <a:pPr lvl="0"/>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2634" y="961841"/>
            <a:ext cx="8596668" cy="13208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172634" y="2282641"/>
            <a:ext cx="8596668" cy="388077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690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1" y="1989833"/>
            <a:ext cx="3353647" cy="2616101"/>
          </a:xfrm>
          <a:noFill/>
          <a:ln>
            <a:noFill/>
          </a:ln>
        </p:spPr>
        <p:txBody>
          <a:bodyPr/>
          <a:lstStyle>
            <a:lvl1pPr algn="r">
              <a:defRPr sz="17000"/>
            </a:lvl1pPr>
          </a:lstStyle>
          <a:p>
            <a:r>
              <a:rPr lang="en-US" dirty="0"/>
              <a:t>1</a:t>
            </a:r>
          </a:p>
        </p:txBody>
      </p:sp>
      <p:cxnSp>
        <p:nvCxnSpPr>
          <p:cNvPr id="4" name="Straight Connector 3"/>
          <p:cNvCxnSpPr/>
          <p:nvPr userDrawn="1"/>
        </p:nvCxnSpPr>
        <p:spPr>
          <a:xfrm>
            <a:off x="4572000" y="1983582"/>
            <a:ext cx="0" cy="2662232"/>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5303521" y="2103120"/>
            <a:ext cx="5887425" cy="2446638"/>
          </a:xfrm>
          <a:prstGeom prst="rect">
            <a:avLst/>
          </a:prstGeom>
        </p:spPr>
        <p:txBody>
          <a:bodyPr numCol="1" anchor="ctr" anchorCtr="0">
            <a:noAutofit/>
          </a:bodyPr>
          <a:lstStyle>
            <a:lvl1pPr>
              <a:lnSpc>
                <a:spcPct val="100000"/>
              </a:lnSpc>
              <a:spcBef>
                <a:spcPts val="0"/>
              </a:spcBef>
              <a:defRPr sz="3600" baseline="0">
                <a:solidFill>
                  <a:schemeClr val="tx1"/>
                </a:solidFill>
              </a:defRPr>
            </a:lvl1pPr>
          </a:lstStyle>
          <a:p>
            <a:pPr lvl="0"/>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endParaRPr lang="en-US" dirty="0"/>
          </a:p>
        </p:txBody>
      </p:sp>
      <p:sp>
        <p:nvSpPr>
          <p:cNvPr id="16" name="Text Placeholder 15"/>
          <p:cNvSpPr>
            <a:spLocks noGrp="1"/>
          </p:cNvSpPr>
          <p:nvPr>
            <p:ph type="body" sz="quarter" idx="1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endParaRPr lang="en-US" dirty="0"/>
          </a:p>
        </p:txBody>
      </p:sp>
      <p:sp>
        <p:nvSpPr>
          <p:cNvPr id="6" name="Text Placeholder 5"/>
          <p:cNvSpPr>
            <a:spLocks noGrp="1"/>
          </p:cNvSpPr>
          <p:nvPr>
            <p:ph type="body" sz="quarter" idx="11"/>
          </p:nvPr>
        </p:nvSpPr>
        <p:spPr>
          <a:xfrm>
            <a:off x="609601" y="1828801"/>
            <a:ext cx="5304367" cy="4297363"/>
          </a:xfrm>
          <a:prstGeom prst="rect">
            <a:avLst/>
          </a:prstGeom>
        </p:spPr>
        <p:txBody>
          <a:bodyPr/>
          <a:lstStyle>
            <a:lvl1pPr>
              <a:spcBef>
                <a:spcPts val="1200"/>
              </a:spcBef>
              <a:defRPr sz="2200"/>
            </a:lvl1pPr>
            <a:lvl2pPr>
              <a:spcBef>
                <a:spcPts val="600"/>
              </a:spcBef>
              <a:defRPr sz="1800"/>
            </a:lvl2pPr>
            <a:lvl3pPr>
              <a:spcBef>
                <a:spcPts val="600"/>
              </a:spcBef>
              <a:defRPr sz="1800"/>
            </a:lvl3pPr>
            <a:lvl4pPr>
              <a:spcBef>
                <a:spcPts val="600"/>
              </a:spcBef>
              <a:defRPr sz="1600"/>
            </a:lvl4pPr>
            <a:lvl5pPr>
              <a:spcBef>
                <a:spcPts val="600"/>
              </a:spcBef>
              <a:defRPr sz="16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2"/>
          </p:nvPr>
        </p:nvSpPr>
        <p:spPr>
          <a:xfrm>
            <a:off x="6280001" y="1828801"/>
            <a:ext cx="5304367" cy="4297363"/>
          </a:xfrm>
          <a:prstGeom prst="rect">
            <a:avLst/>
          </a:prstGeom>
        </p:spPr>
        <p:txBody>
          <a:bodyPr/>
          <a:lstStyle>
            <a:lvl1pPr>
              <a:spcBef>
                <a:spcPts val="1200"/>
              </a:spcBef>
              <a:defRPr sz="2200"/>
            </a:lvl1pPr>
            <a:lvl2pPr>
              <a:spcBef>
                <a:spcPts val="600"/>
              </a:spcBef>
              <a:defRPr sz="1800"/>
            </a:lvl2pPr>
            <a:lvl3pPr>
              <a:spcBef>
                <a:spcPts val="600"/>
              </a:spcBef>
              <a:defRPr sz="1800"/>
            </a:lvl3pPr>
            <a:lvl4pPr>
              <a:spcBef>
                <a:spcPts val="600"/>
              </a:spcBef>
              <a:defRPr sz="1600"/>
            </a:lvl4pPr>
            <a:lvl5pPr>
              <a:spcBef>
                <a:spcPts val="600"/>
              </a:spcBef>
              <a:defRPr sz="16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4059767" cy="6858000"/>
          </a:xfrm>
        </p:spPr>
        <p:txBody>
          <a:bodyPr lIns="457200" tIns="457200" rIns="457200" bIns="822960">
            <a:normAutofit/>
          </a:bodyPr>
          <a:lstStyle>
            <a:lvl1pPr>
              <a:defRPr sz="2000"/>
            </a:lvl1pPr>
          </a:lstStyle>
          <a:p>
            <a:pPr lvl="0"/>
            <a:endParaRPr lang="en-US" dirty="0"/>
          </a:p>
        </p:txBody>
      </p:sp>
      <p:sp>
        <p:nvSpPr>
          <p:cNvPr id="4" name="Picture Placeholder 3"/>
          <p:cNvSpPr>
            <a:spLocks noGrp="1"/>
          </p:cNvSpPr>
          <p:nvPr>
            <p:ph type="pic" sz="quarter" idx="10"/>
          </p:nvPr>
        </p:nvSpPr>
        <p:spPr>
          <a:xfrm>
            <a:off x="4059768" y="0"/>
            <a:ext cx="8132233" cy="6858000"/>
          </a:xfrm>
        </p:spPr>
        <p:txBody>
          <a:bodyPr lIns="457200" tIns="457200" rIns="457200" bIns="822960"/>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1" y="6470839"/>
            <a:ext cx="2985775" cy="158561"/>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8132232" cy="6858000"/>
          </a:xfrm>
        </p:spPr>
        <p:txBody>
          <a:bodyPr lIns="457200" tIns="457200" rIns="457200" bIns="822960">
            <a:normAutofit/>
          </a:bodyPr>
          <a:lstStyle>
            <a:lvl1pPr>
              <a:defRPr sz="2000"/>
            </a:lvl1pPr>
          </a:lstStyle>
          <a:p>
            <a:pPr lvl="0"/>
            <a:endParaRPr lang="en-US" dirty="0"/>
          </a:p>
        </p:txBody>
      </p:sp>
      <p:sp>
        <p:nvSpPr>
          <p:cNvPr id="4" name="Picture Placeholder 3"/>
          <p:cNvSpPr>
            <a:spLocks noGrp="1"/>
          </p:cNvSpPr>
          <p:nvPr>
            <p:ph type="pic" sz="quarter" idx="10"/>
          </p:nvPr>
        </p:nvSpPr>
        <p:spPr>
          <a:xfrm>
            <a:off x="8132233" y="0"/>
            <a:ext cx="4059767" cy="6858000"/>
          </a:xfrm>
        </p:spPr>
        <p:txBody>
          <a:bodyPr lIns="457200" tIns="457200" rIns="457200" bIns="822960"/>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1" y="6470839"/>
            <a:ext cx="2985775" cy="158561"/>
          </a:xfrm>
          <a:prstGeom prst="rect">
            <a:avLst/>
          </a:prstGeom>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lIns="457200" tIns="457200" rIns="457200" bIns="457200"/>
          <a:lstStyle/>
          <a:p>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endParaRPr 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1" y="3978275"/>
            <a:ext cx="12192001" cy="1929384"/>
          </a:xfrm>
          <a:prstGeom prst="rect">
            <a:avLst/>
          </a:prstGeom>
          <a:solidFill>
            <a:srgbClr val="002E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defTabSz="914400"/>
            <a:endParaRPr lang="en-US" sz="1800">
              <a:solidFill>
                <a:prstClr val="white"/>
              </a:solidFill>
            </a:endParaRPr>
          </a:p>
        </p:txBody>
      </p:sp>
      <p:sp>
        <p:nvSpPr>
          <p:cNvPr id="5" name="Text Placeholder 6"/>
          <p:cNvSpPr>
            <a:spLocks noGrp="1"/>
          </p:cNvSpPr>
          <p:nvPr>
            <p:ph type="body" sz="quarter" idx="11" hasCustomPrompt="1"/>
          </p:nvPr>
        </p:nvSpPr>
        <p:spPr>
          <a:xfrm>
            <a:off x="7708" y="3978275"/>
            <a:ext cx="4059936" cy="1929384"/>
          </a:xfrm>
        </p:spPr>
        <p:txBody>
          <a:bodyPr lIns="4572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1"/>
                </a:solidFill>
                <a:latin typeface="Arial" panose="020B0604020202020204" pitchFamily="34" charset="0"/>
                <a:ea typeface="+mn-ea"/>
                <a:cs typeface="Arial" panose="020B0604020202020204" pitchFamily="34" charset="0"/>
              </a:defRPr>
            </a:lvl1pPr>
          </a:lstStyle>
          <a:p>
            <a:r>
              <a:rPr lang="en-US" dirty="0"/>
              <a:t>Contact 01</a:t>
            </a:r>
            <a:br>
              <a:rPr lang="en-US" dirty="0"/>
            </a:br>
            <a:r>
              <a:rPr lang="en-US" dirty="0"/>
              <a:t>Address</a:t>
            </a:r>
            <a:br>
              <a:rPr lang="en-US" dirty="0"/>
            </a:br>
            <a:r>
              <a:rPr lang="en-US" dirty="0"/>
              <a:t>Email</a:t>
            </a:r>
            <a:br>
              <a:rPr lang="en-US" dirty="0"/>
            </a:br>
            <a:r>
              <a:rPr lang="en-US" dirty="0"/>
              <a:t>Phone</a:t>
            </a:r>
          </a:p>
        </p:txBody>
      </p:sp>
      <p:sp>
        <p:nvSpPr>
          <p:cNvPr id="14" name="Text Placeholder 6"/>
          <p:cNvSpPr>
            <a:spLocks noGrp="1"/>
          </p:cNvSpPr>
          <p:nvPr>
            <p:ph type="body" sz="quarter" idx="12" hasCustomPrompt="1"/>
          </p:nvPr>
        </p:nvSpPr>
        <p:spPr>
          <a:xfrm>
            <a:off x="4072297" y="3978275"/>
            <a:ext cx="4059936" cy="1929384"/>
          </a:xfrm>
        </p:spPr>
        <p:txBody>
          <a:bodyPr lIns="2286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1"/>
                </a:solidFill>
                <a:latin typeface="Arial" panose="020B0604020202020204" pitchFamily="34" charset="0"/>
                <a:ea typeface="+mn-ea"/>
                <a:cs typeface="Arial" panose="020B0604020202020204" pitchFamily="34" charset="0"/>
              </a:defRPr>
            </a:lvl1pPr>
          </a:lstStyle>
          <a:p>
            <a:r>
              <a:rPr lang="en-US" dirty="0"/>
              <a:t>Contact 02</a:t>
            </a:r>
            <a:br>
              <a:rPr lang="en-US" dirty="0"/>
            </a:br>
            <a:r>
              <a:rPr lang="en-US" dirty="0"/>
              <a:t>Address</a:t>
            </a:r>
            <a:br>
              <a:rPr lang="en-US" dirty="0"/>
            </a:br>
            <a:r>
              <a:rPr lang="en-US" dirty="0"/>
              <a:t>Email</a:t>
            </a:r>
            <a:br>
              <a:rPr lang="en-US" dirty="0"/>
            </a:br>
            <a:r>
              <a:rPr lang="en-US" dirty="0"/>
              <a:t>Phone</a:t>
            </a:r>
          </a:p>
        </p:txBody>
      </p:sp>
      <p:sp>
        <p:nvSpPr>
          <p:cNvPr id="16" name="Text Placeholder 6"/>
          <p:cNvSpPr>
            <a:spLocks noGrp="1"/>
          </p:cNvSpPr>
          <p:nvPr>
            <p:ph type="body" sz="quarter" idx="13" hasCustomPrompt="1"/>
          </p:nvPr>
        </p:nvSpPr>
        <p:spPr>
          <a:xfrm>
            <a:off x="8153864" y="3978275"/>
            <a:ext cx="4038136" cy="1929384"/>
          </a:xfr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1"/>
                </a:solidFill>
                <a:latin typeface="Arial" panose="020B0604020202020204" pitchFamily="34" charset="0"/>
                <a:ea typeface="+mn-ea"/>
                <a:cs typeface="Arial" panose="020B0604020202020204" pitchFamily="34" charset="0"/>
              </a:defRPr>
            </a:lvl1pPr>
          </a:lstStyle>
          <a:p>
            <a:r>
              <a:rPr lang="en-US" dirty="0"/>
              <a:t>Contact 03</a:t>
            </a:r>
            <a:br>
              <a:rPr lang="en-US" dirty="0"/>
            </a:br>
            <a:r>
              <a:rPr lang="en-US" dirty="0"/>
              <a:t>Address</a:t>
            </a:r>
            <a:br>
              <a:rPr lang="en-US" dirty="0"/>
            </a:br>
            <a:r>
              <a:rPr lang="en-US" dirty="0"/>
              <a:t>Email</a:t>
            </a:r>
            <a:br>
              <a:rPr lang="en-US" dirty="0"/>
            </a:br>
            <a:r>
              <a:rPr lang="en-US" dirty="0"/>
              <a:t>Phone</a:t>
            </a:r>
          </a:p>
        </p:txBody>
      </p:sp>
      <p:sp>
        <p:nvSpPr>
          <p:cNvPr id="17" name="Text Placeholder 5"/>
          <p:cNvSpPr>
            <a:spLocks noGrp="1"/>
          </p:cNvSpPr>
          <p:nvPr>
            <p:ph type="body" sz="quarter" idx="10"/>
          </p:nvPr>
        </p:nvSpPr>
        <p:spPr>
          <a:xfrm>
            <a:off x="6715762" y="5907660"/>
            <a:ext cx="5445759" cy="950341"/>
          </a:xfrm>
        </p:spPr>
        <p:txBody>
          <a:bodyPr rIns="457200" bIns="0" anchor="ctr" anchorCtr="0">
            <a:noAutofit/>
          </a:bodyPr>
          <a:lstStyle>
            <a:lvl1pPr algn="r">
              <a:defRPr sz="2400">
                <a:solidFill>
                  <a:srgbClr val="525252"/>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endParaRPr 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504520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72243-9041-45C0-9718-07022B7F9B92}"/>
              </a:ext>
            </a:extLst>
          </p:cNvPr>
          <p:cNvSpPr>
            <a:spLocks noGrp="1"/>
          </p:cNvSpPr>
          <p:nvPr>
            <p:ph type="title"/>
          </p:nvPr>
        </p:nvSpPr>
        <p:spPr>
          <a:xfrm>
            <a:off x="2676612" y="2947722"/>
            <a:ext cx="8596668" cy="1320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D85BB75D-8184-4990-9BB1-A646684B0B53}"/>
              </a:ext>
            </a:extLst>
          </p:cNvPr>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4" name="Footer Placeholder 3">
            <a:extLst>
              <a:ext uri="{FF2B5EF4-FFF2-40B4-BE49-F238E27FC236}">
                <a16:creationId xmlns:a16="http://schemas.microsoft.com/office/drawing/2014/main" xmlns="" id="{1B89BD8B-0ECB-4191-9504-F6C60F157C89}"/>
              </a:ext>
            </a:extLst>
          </p:cNvPr>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45517B2E-F540-42BD-9300-BDF10FA59F5A}"/>
              </a:ext>
            </a:extLst>
          </p:cNvPr>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957456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506EB-054A-46F4-AF00-94696FA62CE2}" type="datetimeFigureOut">
              <a:rPr lang="en-US" smtClean="0">
                <a:solidFill>
                  <a:prstClr val="black">
                    <a:tint val="75000"/>
                  </a:prstClr>
                </a:solidFill>
              </a:rPr>
              <a:pPr/>
              <a:t>2/28/19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06892B-4F43-4979-A386-0799835F1AEC}" type="slidenum">
              <a:rPr lang="en-US" smtClean="0">
                <a:solidFill>
                  <a:srgbClr val="90C226"/>
                </a:solidFill>
              </a:rPr>
              <a:pPr/>
              <a:t>‹#›</a:t>
            </a:fld>
            <a:endParaRPr lang="en-US" dirty="0">
              <a:solidFill>
                <a:srgbClr val="90C226"/>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74422"/>
            <a:ext cx="8596668" cy="13208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74481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5745" y="552052"/>
            <a:ext cx="8596668" cy="13208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78448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356049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88016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4D17A546-0033-446A-82B1-91DD552769F6}" type="datetimeFigureOut">
              <a:rPr lang="en-US" smtClean="0"/>
              <a:t>2/28/19</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E5B79B5A-EA3B-4FE4-BFEB-8CA24FF3BCBF}" type="slidenum">
              <a:rPr lang="en-US" smtClean="0"/>
              <a:t>‹#›</a:t>
            </a:fld>
            <a:endParaRPr lang="en-US" dirty="0"/>
          </a:p>
        </p:txBody>
      </p:sp>
    </p:spTree>
    <p:extLst>
      <p:ext uri="{BB962C8B-B14F-4D97-AF65-F5344CB8AC3E}">
        <p14:creationId xmlns:p14="http://schemas.microsoft.com/office/powerpoint/2010/main" val="4007833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6">
            <a:extLst>
              <a:ext uri="{FF2B5EF4-FFF2-40B4-BE49-F238E27FC236}">
                <a16:creationId xmlns:a16="http://schemas.microsoft.com/office/drawing/2014/main" xmlns="" id="{D1857A00-099A-4711-BA5B-03DCCB9337F7}"/>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619723" y="214048"/>
            <a:ext cx="2170113" cy="6810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xmlns="" id="{24972F45-241A-47A1-B2C6-2C9A87901147}"/>
              </a:ext>
            </a:extLst>
          </p:cNvPr>
          <p:cNvSpPr>
            <a:spLocks noChangeArrowheads="1"/>
          </p:cNvSpPr>
          <p:nvPr userDrawn="1"/>
        </p:nvSpPr>
        <p:spPr bwMode="auto">
          <a:xfrm>
            <a:off x="1172634" y="973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27">
            <a:extLst>
              <a:ext uri="{FF2B5EF4-FFF2-40B4-BE49-F238E27FC236}">
                <a16:creationId xmlns:a16="http://schemas.microsoft.com/office/drawing/2014/main" xmlns="" id="{43123344-7A59-4996-B365-532EF61ECF69}"/>
              </a:ext>
            </a:extLst>
          </p:cNvPr>
          <p:cNvSpPr/>
          <p:nvPr/>
        </p:nvSpPr>
        <p:spPr>
          <a:xfrm rot="5400000">
            <a:off x="4148210" y="-1185789"/>
            <a:ext cx="681038" cy="1540654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xmlns="" id="{2AFC03AD-220B-4CA5-8C3B-C0145597B997}"/>
              </a:ext>
            </a:extLst>
          </p:cNvPr>
          <p:cNvSpPr txBox="1"/>
          <p:nvPr userDrawn="1"/>
        </p:nvSpPr>
        <p:spPr>
          <a:xfrm>
            <a:off x="3941123" y="6559144"/>
            <a:ext cx="13527314" cy="261610"/>
          </a:xfrm>
          <a:prstGeom prst="rect">
            <a:avLst/>
          </a:prstGeom>
          <a:noFill/>
        </p:spPr>
        <p:txBody>
          <a:bodyPr wrap="square" rtlCol="0">
            <a:spAutoFit/>
          </a:bodyPr>
          <a:lstStyle/>
          <a:p>
            <a:r>
              <a:rPr lang="en-US" sz="1100" b="0" i="1" kern="1200" dirty="0">
                <a:solidFill>
                  <a:schemeClr val="tx1">
                    <a:lumMod val="65000"/>
                    <a:lumOff val="35000"/>
                  </a:schemeClr>
                </a:solidFill>
                <a:effectLst/>
                <a:latin typeface="+mn-lt"/>
                <a:ea typeface="+mn-ea"/>
                <a:cs typeface="+mn-cs"/>
              </a:rPr>
              <a:t>“Responding effectively and equitably to the impacts of climate change on human health, infrastructure and natural systems”</a:t>
            </a:r>
            <a:endParaRPr lang="en-US" sz="1100" i="1" dirty="0">
              <a:solidFill>
                <a:schemeClr val="tx1">
                  <a:lumMod val="65000"/>
                  <a:lumOff val="35000"/>
                </a:schemeClr>
              </a:solidFill>
            </a:endParaRPr>
          </a:p>
        </p:txBody>
      </p:sp>
    </p:spTree>
    <p:extLst>
      <p:ext uri="{BB962C8B-B14F-4D97-AF65-F5344CB8AC3E}">
        <p14:creationId xmlns:p14="http://schemas.microsoft.com/office/powerpoint/2010/main" val="358714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12192000" cy="30175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Placeholder 1"/>
          <p:cNvSpPr>
            <a:spLocks noGrp="1"/>
          </p:cNvSpPr>
          <p:nvPr>
            <p:ph type="title"/>
          </p:nvPr>
        </p:nvSpPr>
        <p:spPr>
          <a:xfrm>
            <a:off x="616307" y="457200"/>
            <a:ext cx="10947043" cy="553998"/>
          </a:xfrm>
          <a:prstGeom prst="rect">
            <a:avLst/>
          </a:prstGeom>
        </p:spPr>
        <p:txBody>
          <a:bodyPr vert="horz" lIns="0" tIns="0" rIns="0" bIns="0" rtlCol="0" anchor="t" anchorCtr="0">
            <a:spAutoFit/>
          </a:bodyPr>
          <a:lstStyle/>
          <a:p>
            <a:r>
              <a:rPr lang="en-US" dirty="0"/>
              <a:t>Click to edit Master title style</a:t>
            </a:r>
          </a:p>
        </p:txBody>
      </p:sp>
      <p:sp>
        <p:nvSpPr>
          <p:cNvPr id="8" name="MasterTitle"/>
          <p:cNvSpPr txBox="1">
            <a:spLocks/>
          </p:cNvSpPr>
          <p:nvPr userDrawn="1"/>
        </p:nvSpPr>
        <p:spPr>
          <a:xfrm>
            <a:off x="5557631" y="6400802"/>
            <a:ext cx="5407195" cy="301750"/>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b="1" dirty="0">
                <a:solidFill>
                  <a:srgbClr val="525252"/>
                </a:solidFill>
                <a:cs typeface="Arial" panose="020B0604020202020204" pitchFamily="34" charset="0"/>
              </a:rPr>
              <a:t>Presentation Title, Date</a:t>
            </a:r>
          </a:p>
        </p:txBody>
      </p:sp>
      <p:sp>
        <p:nvSpPr>
          <p:cNvPr id="9" name="Rectangle 47"/>
          <p:cNvSpPr txBox="1">
            <a:spLocks noChangeArrowheads="1"/>
          </p:cNvSpPr>
          <p:nvPr userDrawn="1"/>
        </p:nvSpPr>
        <p:spPr bwMode="gray">
          <a:xfrm>
            <a:off x="10970725" y="6400800"/>
            <a:ext cx="611675"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algn="r" defTabSz="914400" fontAlgn="base">
              <a:lnSpc>
                <a:spcPct val="90000"/>
              </a:lnSpc>
              <a:spcBef>
                <a:spcPts val="1000"/>
              </a:spcBef>
              <a:spcAft>
                <a:spcPct val="0"/>
              </a:spcAft>
              <a:buFont typeface="Arial" panose="020B0604020202020204" pitchFamily="34" charset="0"/>
              <a:buNone/>
              <a:defRPr/>
            </a:pPr>
            <a:fld id="{26BA2513-99A6-4249-8CA7-3700E62FDB97}" type="slidenum">
              <a:rPr lang="en-US" sz="1200" b="1" smtClean="0">
                <a:solidFill>
                  <a:srgbClr val="525252"/>
                </a:solidFill>
                <a:cs typeface="Arial" panose="020B0604020202020204" pitchFamily="34" charset="0"/>
              </a:rPr>
              <a:pPr algn="r" defTabSz="914400" fontAlgn="base">
                <a:lnSpc>
                  <a:spcPct val="90000"/>
                </a:lnSpc>
                <a:spcBef>
                  <a:spcPts val="1000"/>
                </a:spcBef>
                <a:spcAft>
                  <a:spcPct val="0"/>
                </a:spcAft>
                <a:buFont typeface="Arial" panose="020B0604020202020204" pitchFamily="34" charset="0"/>
                <a:buNone/>
                <a:defRPr/>
              </a:pPr>
              <a:t>‹#›</a:t>
            </a:fld>
            <a:endParaRPr lang="en-US" sz="1200" b="1" dirty="0">
              <a:solidFill>
                <a:srgbClr val="525252"/>
              </a:solidFill>
              <a:cs typeface="Arial" panose="020B0604020202020204" pitchFamily="34" charset="0"/>
            </a:endParaRPr>
          </a:p>
        </p:txBody>
      </p:sp>
      <p:sp>
        <p:nvSpPr>
          <p:cNvPr id="24" name="Text Placeholder 23"/>
          <p:cNvSpPr>
            <a:spLocks noGrp="1"/>
          </p:cNvSpPr>
          <p:nvPr>
            <p:ph type="body" idx="1"/>
          </p:nvPr>
        </p:nvSpPr>
        <p:spPr>
          <a:xfrm>
            <a:off x="609600" y="1828800"/>
            <a:ext cx="10972800" cy="429768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3831" y="6470839"/>
            <a:ext cx="2985775" cy="158561"/>
          </a:xfrm>
          <a:prstGeom prst="rect">
            <a:avLst/>
          </a:prstGeom>
        </p:spPr>
      </p:pic>
    </p:spTree>
    <p:extLst>
      <p:ext uri="{BB962C8B-B14F-4D97-AF65-F5344CB8AC3E}">
        <p14:creationId xmlns:p14="http://schemas.microsoft.com/office/powerpoint/2010/main" val="12923249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10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orient="horz" pos="288">
          <p15:clr>
            <a:srgbClr val="F26B43"/>
          </p15:clr>
        </p15:guide>
        <p15:guide id="5" pos="5472">
          <p15:clr>
            <a:srgbClr val="F26B43"/>
          </p15:clr>
        </p15:guide>
        <p15:guide id="6" orient="horz" pos="4032">
          <p15:clr>
            <a:srgbClr val="F26B43"/>
          </p15:clr>
        </p15:guide>
        <p15:guide id="7" orient="horz" pos="3859">
          <p15:clr>
            <a:srgbClr val="F26B43"/>
          </p15:clr>
        </p15:guide>
        <p15:guide id="8" pos="2794">
          <p15:clr>
            <a:srgbClr val="F26B43"/>
          </p15:clr>
        </p15:guide>
        <p15:guide id="9" pos="2966">
          <p15:clr>
            <a:srgbClr val="F26B43"/>
          </p15:clr>
        </p15:guide>
        <p15:guide id="10" orient="horz" pos="950">
          <p15:clr>
            <a:srgbClr val="F26B43"/>
          </p15:clr>
        </p15:guide>
        <p15:guide id="11" orient="horz" pos="1152">
          <p15:clr>
            <a:srgbClr val="F26B43"/>
          </p15:clr>
        </p15:guide>
        <p15:guide id="12" pos="1918">
          <p15:clr>
            <a:srgbClr val="F26B43"/>
          </p15:clr>
        </p15:guide>
        <p15:guide id="13" pos="3842">
          <p15:clr>
            <a:srgbClr val="F26B43"/>
          </p15:clr>
        </p15:guide>
        <p15:guide id="15" orient="horz" pos="25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A83506EB-054A-46F4-AF00-94696FA62CE2}" type="datetimeFigureOut">
              <a:rPr lang="en-US" smtClean="0">
                <a:solidFill>
                  <a:prstClr val="black">
                    <a:tint val="75000"/>
                  </a:prstClr>
                </a:solidFill>
              </a:rPr>
              <a:pPr defTabSz="914400"/>
              <a:t>2/28/19</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9806892B-4F43-4979-A386-0799835F1AEC}" type="slidenum">
              <a:rPr lang="en-US" smtClean="0">
                <a:solidFill>
                  <a:srgbClr val="90C226"/>
                </a:solidFill>
              </a:rPr>
              <a:pPr defTabSz="914400"/>
              <a:t>‹#›</a:t>
            </a:fld>
            <a:endParaRPr lang="en-US" dirty="0">
              <a:solidFill>
                <a:srgbClr val="90C226"/>
              </a:solidFill>
            </a:endParaRPr>
          </a:p>
        </p:txBody>
      </p:sp>
    </p:spTree>
    <p:extLst>
      <p:ext uri="{BB962C8B-B14F-4D97-AF65-F5344CB8AC3E}">
        <p14:creationId xmlns:p14="http://schemas.microsoft.com/office/powerpoint/2010/main" val="20754839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baycanadapt.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www.moody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601E3-8BC5-4881-B949-7FFB6B0B3E3E}"/>
              </a:ext>
            </a:extLst>
          </p:cNvPr>
          <p:cNvSpPr>
            <a:spLocks noGrp="1"/>
          </p:cNvSpPr>
          <p:nvPr>
            <p:ph type="ctrTitle"/>
          </p:nvPr>
        </p:nvSpPr>
        <p:spPr>
          <a:xfrm>
            <a:off x="2609235" y="3119718"/>
            <a:ext cx="7766936" cy="2097742"/>
          </a:xfrm>
        </p:spPr>
        <p:txBody>
          <a:bodyPr/>
          <a:lstStyle/>
          <a:p>
            <a:r>
              <a:rPr lang="en-US" dirty="0" smtClean="0">
                <a:hlinkClick r:id="rId2"/>
              </a:rPr>
              <a:t/>
            </a:r>
            <a:br>
              <a:rPr lang="en-US" dirty="0" smtClean="0">
                <a:hlinkClick r:id="rId2"/>
              </a:rPr>
            </a:br>
            <a:r>
              <a:rPr lang="en-US" sz="4800" dirty="0" smtClean="0"/>
              <a:t>February 14, 2019</a:t>
            </a:r>
            <a:br>
              <a:rPr lang="en-US" sz="4800" dirty="0" smtClean="0"/>
            </a:br>
            <a:r>
              <a:rPr lang="en-US" sz="4800" dirty="0" smtClean="0"/>
              <a:t>www.baycanadapt.org</a:t>
            </a:r>
            <a:endParaRPr lang="en-US" sz="4800" dirty="0"/>
          </a:p>
        </p:txBody>
      </p:sp>
    </p:spTree>
    <p:extLst>
      <p:ext uri="{BB962C8B-B14F-4D97-AF65-F5344CB8AC3E}">
        <p14:creationId xmlns:p14="http://schemas.microsoft.com/office/powerpoint/2010/main" val="988012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981200" y="868680"/>
            <a:ext cx="8229600" cy="5212080"/>
          </a:xfrm>
        </p:spPr>
        <p:txBody>
          <a:bodyPr numCol="2" spcCol="274320"/>
          <a:lstStyle/>
          <a:p>
            <a:pPr>
              <a:spcBef>
                <a:spcPts val="600"/>
              </a:spcBef>
              <a:buClr>
                <a:srgbClr val="464B50"/>
              </a:buClr>
            </a:pPr>
            <a:r>
              <a:rPr lang="en-US" altLang="zh-CN" sz="625" dirty="0">
                <a:solidFill>
                  <a:schemeClr val="bg2">
                    <a:lumMod val="65000"/>
                    <a:lumOff val="35000"/>
                  </a:schemeClr>
                </a:solidFill>
                <a:ea typeface="宋体" pitchFamily="1" charset="-122"/>
              </a:rPr>
              <a:t>© 2019 Moody’s Corporation, Moody’s Investors Service, Inc., Moody’s Analytics, Inc. and/or their licensors and affiliates (collectively, “MOODY’S”). All rights reserved.</a:t>
            </a:r>
          </a:p>
          <a:p>
            <a:pPr>
              <a:spcBef>
                <a:spcPts val="600"/>
              </a:spcBef>
              <a:buClr>
                <a:srgbClr val="464B50"/>
              </a:buClr>
            </a:pPr>
            <a:r>
              <a:rPr lang="en-US" altLang="zh-CN" sz="625" b="1" dirty="0">
                <a:solidFill>
                  <a:schemeClr val="bg2">
                    <a:lumMod val="65000"/>
                    <a:lumOff val="35000"/>
                  </a:schemeClr>
                </a:solidFill>
                <a:ea typeface="宋体" pitchFamily="1" charset="-122"/>
              </a:rPr>
              <a:t>CREDIT RATINGS ISSUED BY MOODY'S INVESTORS SERVICE, INC. AND ITS RATINGS AFFILIATES (“MIS”) ARE MOODY’S CURRENT OPINIONS OF THE RELATIVE FUTURE CREDIT RISK OF ENTITIES, CREDIT COMMITMENTS, OR DEBT OR DEBT-LIKE SECURITIES, AND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OR IMPAIRMENT. SEE MOODY’S RATING SYMBOLS AND DEFINITIONS PUBLICATION FOR INFORMATION ON THE TYPES OF CONTRACTUAL FINANCIAL OBLIGATIONS ADDRESSED BY MOODY’S RATINGS.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p>
          <a:p>
            <a:pPr>
              <a:spcBef>
                <a:spcPts val="600"/>
              </a:spcBef>
              <a:buClr>
                <a:srgbClr val="464B50"/>
              </a:buClr>
            </a:pPr>
            <a:r>
              <a:rPr lang="en-US" altLang="zh-CN" sz="625" dirty="0">
                <a:solidFill>
                  <a:schemeClr val="bg2">
                    <a:lumMod val="65000"/>
                    <a:lumOff val="35000"/>
                  </a:schemeClr>
                </a:solidFill>
                <a:ea typeface="宋体" pitchFamily="1" charset="-122"/>
              </a:rPr>
              <a:t>MOODY’S CREDIT RATINGS AND MOODY’S PUBLICATIONS ARE NOT INTENDED FOR USE BY RETAIL INVESTORS AND IT WOULD BE RECKLESS AND INAPPROPRIATE FOR RETAIL INVESTORS TO USE MOODY’S CREDIT RATINGS OR MOODY’S PUBLICATIONS WHEN MAKING AN INVESTMENT DECISION. IF IN DOUBT YOU SHOULD CONTACT YOUR FINANCIAL OR OTHER PROFESSIONAL ADVISER.</a:t>
            </a:r>
          </a:p>
          <a:p>
            <a:pPr>
              <a:spcBef>
                <a:spcPts val="600"/>
              </a:spcBef>
              <a:buClr>
                <a:srgbClr val="464B50"/>
              </a:buClr>
            </a:pPr>
            <a:r>
              <a:rPr lang="en-US" altLang="zh-CN" sz="625" dirty="0">
                <a:solidFill>
                  <a:schemeClr val="bg2">
                    <a:lumMod val="65000"/>
                    <a:lumOff val="35000"/>
                  </a:schemeClr>
                </a:solidFill>
                <a:ea typeface="宋体" pitchFamily="1" charset="-122"/>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a:t>
            </a:r>
          </a:p>
          <a:p>
            <a:pPr>
              <a:spcBef>
                <a:spcPts val="600"/>
              </a:spcBef>
              <a:buClr>
                <a:srgbClr val="464B50"/>
              </a:buClr>
            </a:pPr>
            <a:r>
              <a:rPr lang="en-US" altLang="zh-CN" sz="625" dirty="0">
                <a:solidFill>
                  <a:schemeClr val="bg2">
                    <a:lumMod val="65000"/>
                    <a:lumOff val="35000"/>
                  </a:schemeClr>
                </a:solidFill>
                <a:ea typeface="宋体" pitchFamily="1" charset="-122"/>
              </a:rPr>
              <a:t>CREDIT RATINGS AND MOODY’S PUBLICATIONS ARE NOT INTENDED FOR USE BY ANY PERSON AS A BENCHMARK AS THAT TERM IS DEFINED FOR REGULATORY PURPOSES AND MUST NOT BE USED IN ANY WAY THAT COULD RESULT IN THEM BEING CONSIDERED A BENCHMARK.</a:t>
            </a:r>
          </a:p>
          <a:p>
            <a:pPr>
              <a:spcBef>
                <a:spcPts val="600"/>
              </a:spcBef>
              <a:buClr>
                <a:srgbClr val="464B50"/>
              </a:buClr>
            </a:pPr>
            <a:r>
              <a:rPr lang="en-US" altLang="zh-CN" sz="625" dirty="0">
                <a:solidFill>
                  <a:schemeClr val="bg2">
                    <a:lumMod val="65000"/>
                    <a:lumOff val="35000"/>
                  </a:schemeClr>
                </a:solidFill>
                <a:ea typeface="宋体" pitchFamily="1" charset="-122"/>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p>
          <a:p>
            <a:pPr>
              <a:spcBef>
                <a:spcPts val="600"/>
              </a:spcBef>
              <a:buClr>
                <a:srgbClr val="464B50"/>
              </a:buClr>
            </a:pPr>
            <a:r>
              <a:rPr lang="en-US" altLang="zh-CN" sz="625" dirty="0">
                <a:solidFill>
                  <a:schemeClr val="bg2">
                    <a:lumMod val="65000"/>
                    <a:lumOff val="35000"/>
                  </a:schemeClr>
                </a:solidFill>
                <a:ea typeface="宋体" pitchFamily="1" charset="-122"/>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damage arising where the relevant financial instrument is not the subject of a particular credit rating assigned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by MOODY’S.</a:t>
            </a:r>
          </a:p>
          <a:p>
            <a:pPr>
              <a:spcBef>
                <a:spcPts val="600"/>
              </a:spcBef>
              <a:buClr>
                <a:srgbClr val="464B50"/>
              </a:buClr>
            </a:pPr>
            <a:r>
              <a:rPr lang="en-US" altLang="zh-CN" sz="625" dirty="0">
                <a:solidFill>
                  <a:schemeClr val="bg2">
                    <a:lumMod val="65000"/>
                    <a:lumOff val="35000"/>
                  </a:schemeClr>
                </a:solidFill>
                <a:ea typeface="宋体" pitchFamily="1" charset="-122"/>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a:spcBef>
                <a:spcPts val="600"/>
              </a:spcBef>
              <a:buClr>
                <a:srgbClr val="464B50"/>
              </a:buClr>
            </a:pPr>
            <a:r>
              <a:rPr lang="en-US" altLang="zh-CN" sz="625" dirty="0">
                <a:solidFill>
                  <a:schemeClr val="bg2">
                    <a:lumMod val="65000"/>
                    <a:lumOff val="35000"/>
                  </a:schemeClr>
                </a:solidFill>
                <a:ea typeface="宋体" pitchFamily="1" charset="-122"/>
              </a:rPr>
              <a:t>NO WARRANTY, EXPRESS OR IMPLIED, AS TO THE ACCURACY, TIMELINESS, COMPLETENESS, MERCHANTABILITY OR FITNESS FOR ANY PARTICULAR PURPOSE OF ANY CREDIT RATING OR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OTHER OPINION OR INFORMATION IS GIVEN OR MADE BY MOODY’S IN ANY FORM OR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MANNER WHATSOEVER.</a:t>
            </a:r>
          </a:p>
          <a:p>
            <a:pPr>
              <a:spcBef>
                <a:spcPts val="600"/>
              </a:spcBef>
              <a:buClr>
                <a:srgbClr val="464B50"/>
              </a:buClr>
            </a:pPr>
            <a:r>
              <a:rPr lang="en-US" altLang="zh-CN" sz="625" dirty="0">
                <a:solidFill>
                  <a:schemeClr val="bg2">
                    <a:lumMod val="65000"/>
                    <a:lumOff val="35000"/>
                  </a:schemeClr>
                </a:solidFill>
                <a:ea typeface="宋体" pitchFamily="1" charset="-122"/>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ratings opinions and services rendered by it fees ranging from $1,000 to approximately $2,700,000.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a:t>
            </a:r>
            <a:r>
              <a:rPr lang="en-US" altLang="zh-CN" sz="625" dirty="0">
                <a:solidFill>
                  <a:schemeClr val="bg2">
                    <a:lumMod val="65000"/>
                    <a:lumOff val="35000"/>
                  </a:schemeClr>
                </a:solidFill>
                <a:ea typeface="宋体" pitchFamily="1" charset="-122"/>
                <a:hlinkClick r:id="rId2"/>
              </a:rPr>
              <a:t>www.moodys.com</a:t>
            </a:r>
            <a:r>
              <a:rPr lang="en-US" altLang="zh-CN" sz="625" dirty="0">
                <a:solidFill>
                  <a:schemeClr val="bg2">
                    <a:lumMod val="65000"/>
                    <a:lumOff val="35000"/>
                  </a:schemeClr>
                </a:solidFill>
                <a:ea typeface="宋体" pitchFamily="1" charset="-122"/>
              </a:rPr>
              <a:t> under the heading “Investor Relations — Corporate Governance — Director and Shareholder Affiliation Policy.”</a:t>
            </a:r>
          </a:p>
          <a:p>
            <a:pPr>
              <a:spcBef>
                <a:spcPts val="600"/>
              </a:spcBef>
              <a:buClr>
                <a:srgbClr val="464B50"/>
              </a:buClr>
            </a:pPr>
            <a:r>
              <a:rPr lang="en-US" altLang="zh-CN" sz="625" dirty="0">
                <a:solidFill>
                  <a:schemeClr val="bg2">
                    <a:lumMod val="65000"/>
                    <a:lumOff val="35000"/>
                  </a:schemeClr>
                </a:solidFill>
                <a:ea typeface="宋体" pitchFamily="1" charset="-122"/>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a:spcBef>
                <a:spcPts val="600"/>
              </a:spcBef>
              <a:buClr>
                <a:srgbClr val="464B50"/>
              </a:buClr>
            </a:pPr>
            <a:r>
              <a:rPr lang="en-US" altLang="zh-CN" sz="625" dirty="0">
                <a:solidFill>
                  <a:schemeClr val="bg2">
                    <a:lumMod val="65000"/>
                    <a:lumOff val="35000"/>
                  </a:schemeClr>
                </a:solidFill>
                <a:ea typeface="宋体" pitchFamily="1" charset="-122"/>
              </a:rP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Japan Financial Services Agency and their registration numbers are FSA Commissioner (Ratings) No. 2 and 3 respectively.</a:t>
            </a:r>
          </a:p>
          <a:p>
            <a:pPr>
              <a:spcBef>
                <a:spcPts val="600"/>
              </a:spcBef>
              <a:buClr>
                <a:srgbClr val="464B50"/>
              </a:buClr>
            </a:pPr>
            <a:r>
              <a:rPr lang="en-US" altLang="zh-CN" sz="625" dirty="0">
                <a:solidFill>
                  <a:schemeClr val="bg2">
                    <a:lumMod val="65000"/>
                    <a:lumOff val="35000"/>
                  </a:schemeClr>
                </a:solidFill>
                <a:ea typeface="宋体" pitchFamily="1" charset="-122"/>
              </a:rP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a:t>
            </a:r>
            <a:r>
              <a:rPr lang="en-US" altLang="zh-CN" sz="625">
                <a:solidFill>
                  <a:schemeClr val="bg2">
                    <a:lumMod val="65000"/>
                    <a:lumOff val="35000"/>
                  </a:schemeClr>
                </a:solidFill>
                <a:ea typeface="宋体" pitchFamily="1" charset="-122"/>
              </a:rPr>
              <a:t>for ratings </a:t>
            </a:r>
            <a:r>
              <a:rPr lang="en-US" altLang="zh-CN" sz="625" dirty="0">
                <a:solidFill>
                  <a:schemeClr val="bg2">
                    <a:lumMod val="65000"/>
                    <a:lumOff val="35000"/>
                  </a:schemeClr>
                </a:solidFill>
                <a:ea typeface="宋体" pitchFamily="1" charset="-122"/>
              </a:rPr>
              <a:t>opinions and services rendered by it fees ranging from JPY125,000 to approximately JPY250,000,000.</a:t>
            </a:r>
          </a:p>
          <a:p>
            <a:pPr>
              <a:spcBef>
                <a:spcPts val="600"/>
              </a:spcBef>
              <a:buClr>
                <a:srgbClr val="464B50"/>
              </a:buClr>
            </a:pPr>
            <a:r>
              <a:rPr lang="en-US" altLang="zh-CN" sz="625" dirty="0">
                <a:solidFill>
                  <a:schemeClr val="bg2">
                    <a:lumMod val="65000"/>
                    <a:lumOff val="35000"/>
                  </a:schemeClr>
                </a:solidFill>
                <a:ea typeface="宋体" pitchFamily="1" charset="-122"/>
              </a:rPr>
              <a:t>MJKK and MSFJ also maintain policies and procedures to address Japanese regulatory requirements.</a:t>
            </a:r>
          </a:p>
        </p:txBody>
      </p:sp>
      <p:sp>
        <p:nvSpPr>
          <p:cNvPr id="3" name="Rectangle 2"/>
          <p:cNvSpPr/>
          <p:nvPr/>
        </p:nvSpPr>
        <p:spPr>
          <a:xfrm>
            <a:off x="1966926" y="457201"/>
            <a:ext cx="8211312" cy="295466"/>
          </a:xfrm>
          <a:prstGeom prst="rect">
            <a:avLst/>
          </a:prstGeom>
          <a:solidFill>
            <a:srgbClr val="E5E5E5"/>
          </a:solidFill>
          <a:ln w="6350">
            <a:noFill/>
          </a:ln>
        </p:spPr>
        <p:txBody>
          <a:bodyPr wrap="square" lIns="45720" rIns="45720">
            <a:spAutoFit/>
          </a:bodyPr>
          <a:lstStyle/>
          <a:p>
            <a:pPr marL="55563" defTabSz="914400">
              <a:spcBef>
                <a:spcPct val="60000"/>
              </a:spcBef>
              <a:buClr>
                <a:srgbClr val="009FDF"/>
              </a:buClr>
            </a:pPr>
            <a:r>
              <a:rPr lang="en-US" sz="625" dirty="0">
                <a:solidFill>
                  <a:srgbClr val="000000">
                    <a:lumMod val="65000"/>
                    <a:lumOff val="35000"/>
                  </a:srgbClr>
                </a:solidFill>
                <a:ea typeface="宋体" pitchFamily="1" charset="-122"/>
              </a:rPr>
              <a:t>This publication does not announce a credit rating action. For any credit ratings referenced in this publication, please see the ratings tab on the issuer/entity page on</a:t>
            </a:r>
            <a:r>
              <a:rPr lang="en-US" sz="625" dirty="0">
                <a:solidFill>
                  <a:srgbClr val="000000"/>
                </a:solidFill>
                <a:ea typeface="宋体" pitchFamily="1" charset="-122"/>
              </a:rPr>
              <a:t> </a:t>
            </a:r>
            <a:r>
              <a:rPr lang="en-US" sz="625" dirty="0">
                <a:solidFill>
                  <a:srgbClr val="808080"/>
                </a:solidFill>
                <a:ea typeface="宋体" pitchFamily="1" charset="-122"/>
              </a:rPr>
              <a:t>www.moodys.com </a:t>
            </a:r>
            <a:r>
              <a:rPr lang="en-US" sz="625" dirty="0">
                <a:solidFill>
                  <a:srgbClr val="000000">
                    <a:lumMod val="65000"/>
                    <a:lumOff val="35000"/>
                  </a:srgbClr>
                </a:solidFill>
                <a:ea typeface="宋体" pitchFamily="1" charset="-122"/>
              </a:rPr>
              <a:t>for the most updated credit rating action information and rating history.</a:t>
            </a:r>
          </a:p>
        </p:txBody>
      </p:sp>
    </p:spTree>
    <p:extLst>
      <p:ext uri="{BB962C8B-B14F-4D97-AF65-F5344CB8AC3E}">
        <p14:creationId xmlns:p14="http://schemas.microsoft.com/office/powerpoint/2010/main" val="186103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D4BCB-C49D-45FC-AB12-C0B497F568DF}"/>
              </a:ext>
            </a:extLst>
          </p:cNvPr>
          <p:cNvSpPr>
            <a:spLocks noGrp="1"/>
          </p:cNvSpPr>
          <p:nvPr>
            <p:ph type="title"/>
          </p:nvPr>
        </p:nvSpPr>
        <p:spPr>
          <a:xfrm>
            <a:off x="1013790" y="496958"/>
            <a:ext cx="4691271" cy="4572000"/>
          </a:xfrm>
        </p:spPr>
        <p:txBody>
          <a:bodyPr>
            <a:noAutofit/>
          </a:bodyPr>
          <a:lstStyle/>
          <a:p>
            <a:r>
              <a:rPr lang="en-US" sz="4800" b="1" dirty="0" smtClean="0"/>
              <a:t>How Markets May Reward Cities Who </a:t>
            </a:r>
            <a:br>
              <a:rPr lang="en-US" sz="4800" b="1" dirty="0" smtClean="0"/>
            </a:br>
            <a:r>
              <a:rPr lang="en-US" sz="4800" b="1" dirty="0" smtClean="0"/>
              <a:t>Plan for Climate Change</a:t>
            </a:r>
            <a:endParaRPr lang="en-US" sz="4800" b="1" dirty="0"/>
          </a:p>
        </p:txBody>
      </p:sp>
      <p:sp>
        <p:nvSpPr>
          <p:cNvPr id="3" name="Content Placeholder 2"/>
          <p:cNvSpPr>
            <a:spLocks noGrp="1"/>
          </p:cNvSpPr>
          <p:nvPr>
            <p:ph idx="1"/>
          </p:nvPr>
        </p:nvSpPr>
        <p:spPr>
          <a:xfrm>
            <a:off x="6062869" y="1498604"/>
            <a:ext cx="5299675" cy="5526437"/>
          </a:xfrm>
        </p:spPr>
        <p:txBody>
          <a:bodyPr>
            <a:normAutofit/>
          </a:bodyPr>
          <a:lstStyle/>
          <a:p>
            <a:r>
              <a:rPr lang="en-US" sz="3600" dirty="0" smtClean="0"/>
              <a:t>Richard Morales</a:t>
            </a:r>
          </a:p>
          <a:p>
            <a:r>
              <a:rPr lang="en-US" sz="3600" dirty="0"/>
              <a:t>Paul Fuller</a:t>
            </a:r>
          </a:p>
          <a:p>
            <a:r>
              <a:rPr lang="en-US" sz="3600" dirty="0" smtClean="0"/>
              <a:t>Lori Trevino</a:t>
            </a:r>
          </a:p>
        </p:txBody>
      </p:sp>
    </p:spTree>
    <p:extLst>
      <p:ext uri="{BB962C8B-B14F-4D97-AF65-F5344CB8AC3E}">
        <p14:creationId xmlns:p14="http://schemas.microsoft.com/office/powerpoint/2010/main" val="1943643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6708" y="842780"/>
            <a:ext cx="10199077" cy="743316"/>
          </a:xfrm>
        </p:spPr>
        <p:txBody>
          <a:bodyPr>
            <a:normAutofit/>
          </a:bodyPr>
          <a:lstStyle/>
          <a:p>
            <a:pPr algn="l"/>
            <a:r>
              <a:rPr lang="en-US" sz="2600" b="1" u="sng" dirty="0" smtClean="0">
                <a:solidFill>
                  <a:srgbClr val="71962F"/>
                </a:solidFill>
                <a:latin typeface="+mn-lt"/>
              </a:rPr>
              <a:t>Paul Fuller, CEO, Allied Public Risk LLC</a:t>
            </a:r>
            <a:br>
              <a:rPr lang="en-US" sz="2600" b="1" u="sng" dirty="0" smtClean="0">
                <a:solidFill>
                  <a:srgbClr val="71962F"/>
                </a:solidFill>
                <a:latin typeface="+mn-lt"/>
              </a:rPr>
            </a:br>
            <a:r>
              <a:rPr lang="en-US" sz="2600" b="1" u="sng" dirty="0" smtClean="0">
                <a:solidFill>
                  <a:srgbClr val="71962F"/>
                </a:solidFill>
                <a:latin typeface="+mn-lt"/>
              </a:rPr>
              <a:t>Climate </a:t>
            </a:r>
            <a:r>
              <a:rPr lang="en-US" sz="2600" b="1" u="sng" dirty="0">
                <a:solidFill>
                  <a:srgbClr val="71962F"/>
                </a:solidFill>
                <a:latin typeface="+mn-lt"/>
              </a:rPr>
              <a:t>Change Impact on Insurance Industry</a:t>
            </a:r>
          </a:p>
        </p:txBody>
      </p:sp>
      <p:sp>
        <p:nvSpPr>
          <p:cNvPr id="3" name="Subtitle 2"/>
          <p:cNvSpPr>
            <a:spLocks noGrp="1"/>
          </p:cNvSpPr>
          <p:nvPr>
            <p:ph type="subTitle" idx="1"/>
          </p:nvPr>
        </p:nvSpPr>
        <p:spPr>
          <a:xfrm>
            <a:off x="926708" y="2014539"/>
            <a:ext cx="10199077" cy="3603746"/>
          </a:xfrm>
          <a:noFill/>
        </p:spPr>
        <p:txBody>
          <a:bodyPr>
            <a:noAutofit/>
          </a:bodyPr>
          <a:lstStyle/>
          <a:p>
            <a:pPr marL="342900" indent="-342900" algn="l">
              <a:lnSpc>
                <a:spcPct val="100000"/>
              </a:lnSpc>
              <a:buClr>
                <a:srgbClr val="71962F"/>
              </a:buClr>
              <a:buFont typeface="Arial" panose="020B0604020202020204" pitchFamily="34" charset="0"/>
              <a:buChar char="•"/>
            </a:pPr>
            <a:r>
              <a:rPr lang="en-US" dirty="0">
                <a:solidFill>
                  <a:schemeClr val="tx1"/>
                </a:solidFill>
              </a:rPr>
              <a:t>Evolution in our Thinking</a:t>
            </a:r>
          </a:p>
          <a:p>
            <a:pPr marL="342900" indent="-342900" algn="l">
              <a:lnSpc>
                <a:spcPct val="100000"/>
              </a:lnSpc>
              <a:buClr>
                <a:srgbClr val="71962F"/>
              </a:buClr>
              <a:buFont typeface="Arial" panose="020B0604020202020204" pitchFamily="34" charset="0"/>
              <a:buChar char="•"/>
            </a:pPr>
            <a:r>
              <a:rPr lang="en-US" dirty="0">
                <a:solidFill>
                  <a:schemeClr val="tx1"/>
                </a:solidFill>
              </a:rPr>
              <a:t>Laggard to Thought Leader</a:t>
            </a:r>
          </a:p>
          <a:p>
            <a:pPr marL="342900" indent="-342900" algn="l">
              <a:lnSpc>
                <a:spcPct val="100000"/>
              </a:lnSpc>
              <a:buClr>
                <a:srgbClr val="71962F"/>
              </a:buClr>
              <a:buFont typeface="Arial" panose="020B0604020202020204" pitchFamily="34" charset="0"/>
              <a:buChar char="•"/>
            </a:pPr>
            <a:r>
              <a:rPr lang="en-US" dirty="0">
                <a:solidFill>
                  <a:schemeClr val="tx1"/>
                </a:solidFill>
              </a:rPr>
              <a:t>Elevated Threat</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Underwriting Portfolio</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Investments</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Regulator &amp; Rating Agency Concurrence</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Heightened Climate Change Weight on Stress/Solvency Tests</a:t>
            </a:r>
          </a:p>
          <a:p>
            <a:pPr marL="342900" indent="-342900" algn="l">
              <a:lnSpc>
                <a:spcPct val="100000"/>
              </a:lnSpc>
              <a:buClr>
                <a:srgbClr val="71962F"/>
              </a:buClr>
              <a:buFont typeface="Arial" panose="020B0604020202020204" pitchFamily="34" charset="0"/>
              <a:buChar char="•"/>
            </a:pPr>
            <a:r>
              <a:rPr lang="en-US" dirty="0">
                <a:solidFill>
                  <a:schemeClr val="tx1"/>
                </a:solidFill>
              </a:rPr>
              <a:t>Climate Change = Grey Rhino</a:t>
            </a:r>
          </a:p>
          <a:p>
            <a:pPr marL="800100" lvl="1" indent="-342900" algn="l">
              <a:buClr>
                <a:srgbClr val="71962F"/>
              </a:buClr>
              <a:buFont typeface="Arial" panose="020B0604020202020204" pitchFamily="34" charset="0"/>
              <a:buChar char="•"/>
            </a:pPr>
            <a:r>
              <a:rPr lang="en-US" dirty="0">
                <a:solidFill>
                  <a:schemeClr val="tx1"/>
                </a:solidFill>
              </a:rPr>
              <a:t>Our New Normal </a:t>
            </a:r>
          </a:p>
          <a:p>
            <a:pPr marL="800100" lvl="1" indent="-342900" algn="l">
              <a:buClr>
                <a:srgbClr val="71962F"/>
              </a:buClr>
              <a:buFont typeface="Arial" panose="020B0604020202020204" pitchFamily="34" charset="0"/>
              <a:buChar char="•"/>
            </a:pPr>
            <a:r>
              <a:rPr lang="en-US" dirty="0">
                <a:solidFill>
                  <a:schemeClr val="tx1"/>
                </a:solidFill>
              </a:rPr>
              <a:t>Industry Solutions</a:t>
            </a:r>
          </a:p>
        </p:txBody>
      </p:sp>
      <p:pic>
        <p:nvPicPr>
          <p:cNvPr id="5" name="Picture 4" descr="H:\5. CLIMATE CHANGE OTHER ISSUES\BayCAN\Logo and Identity Matls\BayCAN Logo Files\Official Logo - Color\Colors Lef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5244" y="757238"/>
            <a:ext cx="2914358" cy="914400"/>
          </a:xfrm>
          <a:prstGeom prst="rect">
            <a:avLst/>
          </a:prstGeom>
          <a:noFill/>
          <a:ln w="88900">
            <a:solidFill>
              <a:schemeClr val="bg1"/>
            </a:solidFill>
          </a:ln>
          <a:effectLst>
            <a:glow rad="101600">
              <a:srgbClr val="71962F">
                <a:alpha val="60000"/>
              </a:srgbClr>
            </a:glow>
          </a:effectLst>
        </p:spPr>
      </p:pic>
    </p:spTree>
    <p:extLst>
      <p:ext uri="{BB962C8B-B14F-4D97-AF65-F5344CB8AC3E}">
        <p14:creationId xmlns:p14="http://schemas.microsoft.com/office/powerpoint/2010/main" val="1081583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6708" y="842780"/>
            <a:ext cx="10199077" cy="743316"/>
          </a:xfrm>
        </p:spPr>
        <p:txBody>
          <a:bodyPr>
            <a:normAutofit/>
          </a:bodyPr>
          <a:lstStyle/>
          <a:p>
            <a:pPr algn="l"/>
            <a:r>
              <a:rPr lang="en-US" sz="2600" b="1" u="sng" dirty="0">
                <a:solidFill>
                  <a:srgbClr val="71962F"/>
                </a:solidFill>
                <a:latin typeface="+mn-lt"/>
              </a:rPr>
              <a:t>Cascading Effect on Public Entity Policyholders</a:t>
            </a:r>
          </a:p>
        </p:txBody>
      </p:sp>
      <p:sp>
        <p:nvSpPr>
          <p:cNvPr id="3" name="Subtitle 2"/>
          <p:cNvSpPr>
            <a:spLocks noGrp="1"/>
          </p:cNvSpPr>
          <p:nvPr>
            <p:ph type="subTitle" idx="1"/>
          </p:nvPr>
        </p:nvSpPr>
        <p:spPr>
          <a:xfrm>
            <a:off x="926708" y="2014539"/>
            <a:ext cx="10199077" cy="3603746"/>
          </a:xfrm>
          <a:noFill/>
        </p:spPr>
        <p:txBody>
          <a:bodyPr>
            <a:noAutofit/>
          </a:bodyPr>
          <a:lstStyle/>
          <a:p>
            <a:pPr marL="342900" indent="-342900" algn="l">
              <a:lnSpc>
                <a:spcPct val="100000"/>
              </a:lnSpc>
              <a:buClr>
                <a:srgbClr val="71962F"/>
              </a:buClr>
              <a:buFont typeface="Arial" panose="020B0604020202020204" pitchFamily="34" charset="0"/>
              <a:buChar char="•"/>
            </a:pPr>
            <a:r>
              <a:rPr lang="en-US" dirty="0">
                <a:solidFill>
                  <a:schemeClr val="tx1"/>
                </a:solidFill>
              </a:rPr>
              <a:t>Insurance Carrier-to-Policyholder Relationship</a:t>
            </a:r>
          </a:p>
          <a:p>
            <a:pPr marL="800100" lvl="1" indent="-342900" algn="l">
              <a:buClr>
                <a:srgbClr val="71962F"/>
              </a:buClr>
              <a:buFont typeface="Arial" panose="020B0604020202020204" pitchFamily="34" charset="0"/>
              <a:buChar char="•"/>
            </a:pPr>
            <a:r>
              <a:rPr lang="en-US" sz="1800" dirty="0">
                <a:solidFill>
                  <a:schemeClr val="tx1"/>
                </a:solidFill>
              </a:rPr>
              <a:t>Tightening Property Marketplace</a:t>
            </a:r>
          </a:p>
          <a:p>
            <a:pPr marL="800100" lvl="1" indent="-342900" algn="l">
              <a:buClr>
                <a:srgbClr val="71962F"/>
              </a:buClr>
              <a:buFont typeface="Arial" panose="020B0604020202020204" pitchFamily="34" charset="0"/>
              <a:buChar char="•"/>
            </a:pPr>
            <a:r>
              <a:rPr lang="en-US" sz="1800" dirty="0">
                <a:solidFill>
                  <a:schemeClr val="tx1"/>
                </a:solidFill>
              </a:rPr>
              <a:t>Transformational Liability Changes</a:t>
            </a:r>
          </a:p>
          <a:p>
            <a:pPr marL="342900" indent="-342900" algn="l">
              <a:lnSpc>
                <a:spcPct val="100000"/>
              </a:lnSpc>
              <a:buClr>
                <a:srgbClr val="71962F"/>
              </a:buClr>
              <a:buFont typeface="Arial" panose="020B0604020202020204" pitchFamily="34" charset="0"/>
              <a:buChar char="•"/>
            </a:pPr>
            <a:r>
              <a:rPr lang="en-US" dirty="0">
                <a:solidFill>
                  <a:schemeClr val="tx1"/>
                </a:solidFill>
              </a:rPr>
              <a:t>Insurance Industry as Institutional Buyer of Municipal &amp; Utility Revenue Bonds</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$500 Billion Portfolio</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Climate Change vs Conventional Wisdom</a:t>
            </a:r>
          </a:p>
          <a:p>
            <a:pPr marL="800100" lvl="1" indent="-342900" algn="l">
              <a:lnSpc>
                <a:spcPct val="100000"/>
              </a:lnSpc>
              <a:buClr>
                <a:srgbClr val="71962F"/>
              </a:buClr>
              <a:buFont typeface="Arial" panose="020B0604020202020204" pitchFamily="34" charset="0"/>
              <a:buChar char="•"/>
            </a:pPr>
            <a:r>
              <a:rPr lang="en-US" sz="1800" dirty="0">
                <a:solidFill>
                  <a:schemeClr val="tx1"/>
                </a:solidFill>
              </a:rPr>
              <a:t>Heightened Buyer Scrutiny</a:t>
            </a:r>
          </a:p>
          <a:p>
            <a:pPr marL="342900" indent="-342900" algn="l">
              <a:lnSpc>
                <a:spcPct val="100000"/>
              </a:lnSpc>
              <a:buClr>
                <a:srgbClr val="71962F"/>
              </a:buClr>
              <a:buFont typeface="Arial" panose="020B0604020202020204" pitchFamily="34" charset="0"/>
              <a:buChar char="•"/>
            </a:pPr>
            <a:r>
              <a:rPr lang="en-US" dirty="0">
                <a:solidFill>
                  <a:schemeClr val="tx1"/>
                </a:solidFill>
              </a:rPr>
              <a:t>Climate Change = Grey Rhino</a:t>
            </a:r>
          </a:p>
          <a:p>
            <a:pPr marL="800100" lvl="1" indent="-342900" algn="l">
              <a:buClr>
                <a:srgbClr val="71962F"/>
              </a:buClr>
              <a:buFont typeface="Arial" panose="020B0604020202020204" pitchFamily="34" charset="0"/>
              <a:buChar char="•"/>
            </a:pPr>
            <a:r>
              <a:rPr lang="en-US" sz="1800" dirty="0">
                <a:solidFill>
                  <a:schemeClr val="tx1"/>
                </a:solidFill>
              </a:rPr>
              <a:t>Your New Normal</a:t>
            </a:r>
          </a:p>
          <a:p>
            <a:pPr marL="800100" lvl="1" indent="-342900" algn="l">
              <a:buClr>
                <a:srgbClr val="71962F"/>
              </a:buClr>
              <a:buFont typeface="Arial" panose="020B0604020202020204" pitchFamily="34" charset="0"/>
              <a:buChar char="•"/>
            </a:pPr>
            <a:r>
              <a:rPr lang="en-US" sz="1800" dirty="0">
                <a:solidFill>
                  <a:schemeClr val="tx1"/>
                </a:solidFill>
              </a:rPr>
              <a:t>Issuer Solutions</a:t>
            </a:r>
          </a:p>
        </p:txBody>
      </p:sp>
      <p:pic>
        <p:nvPicPr>
          <p:cNvPr id="5" name="Picture 4" descr="H:\5. CLIMATE CHANGE OTHER ISSUES\BayCAN\Logo and Identity Matls\BayCAN Logo Files\Official Logo - Color\Colors Lef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5244" y="757238"/>
            <a:ext cx="2914358" cy="914400"/>
          </a:xfrm>
          <a:prstGeom prst="rect">
            <a:avLst/>
          </a:prstGeom>
          <a:noFill/>
          <a:ln w="88900">
            <a:solidFill>
              <a:schemeClr val="bg1"/>
            </a:solidFill>
          </a:ln>
          <a:effectLst>
            <a:glow rad="101600">
              <a:srgbClr val="71962F">
                <a:alpha val="60000"/>
              </a:srgbClr>
            </a:glow>
          </a:effectLst>
        </p:spPr>
      </p:pic>
    </p:spTree>
    <p:extLst>
      <p:ext uri="{BB962C8B-B14F-4D97-AF65-F5344CB8AC3E}">
        <p14:creationId xmlns:p14="http://schemas.microsoft.com/office/powerpoint/2010/main" val="187582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Mitigating Climate Risk:</a:t>
            </a:r>
            <a:br>
              <a:rPr lang="en-US" dirty="0"/>
            </a:br>
            <a:r>
              <a:rPr lang="en-US" dirty="0"/>
              <a:t>A Credit Positive</a:t>
            </a:r>
          </a:p>
        </p:txBody>
      </p:sp>
      <p:sp>
        <p:nvSpPr>
          <p:cNvPr id="3" name="Text Placeholder 2"/>
          <p:cNvSpPr>
            <a:spLocks noGrp="1"/>
          </p:cNvSpPr>
          <p:nvPr>
            <p:ph type="body" sz="quarter" idx="10"/>
          </p:nvPr>
        </p:nvSpPr>
        <p:spPr>
          <a:xfrm>
            <a:off x="1981200" y="5989321"/>
            <a:ext cx="5198400" cy="545245"/>
          </a:xfrm>
        </p:spPr>
        <p:txBody>
          <a:bodyPr/>
          <a:lstStyle/>
          <a:p>
            <a:r>
              <a:rPr lang="en-US" dirty="0"/>
              <a:t>Lori Trevino</a:t>
            </a:r>
            <a:r>
              <a:rPr lang="en-US" b="0" dirty="0"/>
              <a:t>, AVP-Analyst and </a:t>
            </a:r>
          </a:p>
          <a:p>
            <a:r>
              <a:rPr lang="en-US" dirty="0"/>
              <a:t>Alex Cimmiyotti</a:t>
            </a:r>
            <a:r>
              <a:rPr lang="en-US" b="0" dirty="0"/>
              <a:t>, VP Senior Analyst </a:t>
            </a:r>
          </a:p>
          <a:p>
            <a:r>
              <a:rPr lang="en-US" b="0" dirty="0"/>
              <a:t>Public Finance Group</a:t>
            </a:r>
          </a:p>
        </p:txBody>
      </p:sp>
      <p:sp>
        <p:nvSpPr>
          <p:cNvPr id="5" name="Text Placeholder 4"/>
          <p:cNvSpPr>
            <a:spLocks noGrp="1"/>
          </p:cNvSpPr>
          <p:nvPr>
            <p:ph type="body" sz="quarter" idx="11"/>
          </p:nvPr>
        </p:nvSpPr>
        <p:spPr/>
        <p:txBody>
          <a:bodyPr/>
          <a:lstStyle/>
          <a:p>
            <a:r>
              <a:rPr lang="en-US" dirty="0"/>
              <a:t>February, 2019 </a:t>
            </a:r>
          </a:p>
        </p:txBody>
      </p:sp>
    </p:spTree>
    <p:extLst>
      <p:ext uri="{BB962C8B-B14F-4D97-AF65-F5344CB8AC3E}">
        <p14:creationId xmlns:p14="http://schemas.microsoft.com/office/powerpoint/2010/main" val="45577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1524488" y="0"/>
            <a:ext cx="9143024" cy="6858000"/>
          </a:xfrm>
        </p:spPr>
      </p:pic>
    </p:spTree>
    <p:extLst>
      <p:ext uri="{BB962C8B-B14F-4D97-AF65-F5344CB8AC3E}">
        <p14:creationId xmlns:p14="http://schemas.microsoft.com/office/powerpoint/2010/main" val="194593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6230" y="457201"/>
            <a:ext cx="8210282" cy="492443"/>
          </a:xfrm>
        </p:spPr>
        <p:txBody>
          <a:bodyPr/>
          <a:lstStyle/>
          <a:p>
            <a:r>
              <a:rPr lang="en-US" sz="3200" dirty="0"/>
              <a:t>Preparedness is a Benefit in our Credit View</a:t>
            </a:r>
          </a:p>
        </p:txBody>
      </p:sp>
      <p:sp>
        <p:nvSpPr>
          <p:cNvPr id="18" name="Text Placeholder 17"/>
          <p:cNvSpPr>
            <a:spLocks noGrp="1"/>
          </p:cNvSpPr>
          <p:nvPr>
            <p:ph type="body" sz="quarter" idx="11"/>
          </p:nvPr>
        </p:nvSpPr>
        <p:spPr>
          <a:xfrm>
            <a:off x="1981200" y="1097280"/>
            <a:ext cx="8229600" cy="5029200"/>
          </a:xfrm>
        </p:spPr>
        <p:txBody>
          <a:bodyPr/>
          <a:lstStyle/>
          <a:p>
            <a:r>
              <a:rPr lang="en-US" b="1" dirty="0">
                <a:solidFill>
                  <a:schemeClr val="tx2"/>
                </a:solidFill>
              </a:rPr>
              <a:t>Climate Change Factors Considered in Credit Reviews</a:t>
            </a:r>
          </a:p>
          <a:p>
            <a:pPr lvl="1">
              <a:buSzPct val="100000"/>
            </a:pPr>
            <a:r>
              <a:rPr lang="en-US" dirty="0"/>
              <a:t>Not an explicit metric used in credit ratings, but </a:t>
            </a:r>
            <a:r>
              <a:rPr lang="en-US" i="1" dirty="0"/>
              <a:t>can change our view of an issuer and strength of management in addressing risks</a:t>
            </a:r>
          </a:p>
          <a:p>
            <a:pPr lvl="1">
              <a:buSzPct val="100000"/>
            </a:pPr>
            <a:r>
              <a:rPr lang="en-US" dirty="0"/>
              <a:t>What are the municipality’s climate change risks?</a:t>
            </a:r>
          </a:p>
          <a:p>
            <a:pPr lvl="2">
              <a:buSzPct val="100000"/>
            </a:pPr>
            <a:r>
              <a:rPr lang="en-US" dirty="0"/>
              <a:t>Flooding and sea level rise</a:t>
            </a:r>
          </a:p>
          <a:p>
            <a:pPr lvl="2">
              <a:buSzPct val="100000"/>
            </a:pPr>
            <a:r>
              <a:rPr lang="en-US" dirty="0"/>
              <a:t>Fires and heat-related changes</a:t>
            </a:r>
          </a:p>
          <a:p>
            <a:pPr lvl="1">
              <a:buSzPct val="100000"/>
            </a:pPr>
            <a:r>
              <a:rPr lang="en-US" dirty="0"/>
              <a:t>How comprehensive are planning efforts  and resilience projects being considered?</a:t>
            </a:r>
          </a:p>
          <a:p>
            <a:pPr lvl="2"/>
            <a:r>
              <a:rPr lang="en-US" dirty="0"/>
              <a:t>Project costs relative to municipality’s outstanding debt</a:t>
            </a:r>
          </a:p>
          <a:p>
            <a:pPr lvl="2"/>
            <a:r>
              <a:rPr lang="en-US" dirty="0"/>
              <a:t>Manageability of planned projects</a:t>
            </a:r>
          </a:p>
          <a:p>
            <a:pPr lvl="1"/>
            <a:r>
              <a:rPr lang="en-US" dirty="0"/>
              <a:t>How flexible are existing resources? Are other resources being leveraged? </a:t>
            </a:r>
          </a:p>
          <a:p>
            <a:pPr lvl="2"/>
            <a:r>
              <a:rPr lang="en-US" dirty="0"/>
              <a:t>State and federal government</a:t>
            </a:r>
          </a:p>
          <a:p>
            <a:pPr lvl="2"/>
            <a:r>
              <a:rPr lang="en-US" dirty="0"/>
              <a:t>Private sector partners</a:t>
            </a:r>
          </a:p>
        </p:txBody>
      </p:sp>
    </p:spTree>
    <p:extLst>
      <p:ext uri="{BB962C8B-B14F-4D97-AF65-F5344CB8AC3E}">
        <p14:creationId xmlns:p14="http://schemas.microsoft.com/office/powerpoint/2010/main" val="2058608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230" y="457201"/>
            <a:ext cx="8210282" cy="492443"/>
          </a:xfrm>
        </p:spPr>
        <p:txBody>
          <a:bodyPr/>
          <a:lstStyle/>
          <a:p>
            <a:r>
              <a:rPr lang="en-US" sz="3200" dirty="0"/>
              <a:t>Effective Climate Risk Preparation </a:t>
            </a:r>
          </a:p>
        </p:txBody>
      </p:sp>
      <p:sp>
        <p:nvSpPr>
          <p:cNvPr id="4" name="Text Placeholder 3"/>
          <p:cNvSpPr>
            <a:spLocks noGrp="1"/>
          </p:cNvSpPr>
          <p:nvPr>
            <p:ph type="body" sz="quarter" idx="11"/>
          </p:nvPr>
        </p:nvSpPr>
        <p:spPr>
          <a:xfrm>
            <a:off x="1981200" y="1051560"/>
            <a:ext cx="8229600" cy="5074920"/>
          </a:xfrm>
        </p:spPr>
        <p:txBody>
          <a:bodyPr/>
          <a:lstStyle/>
          <a:p>
            <a:r>
              <a:rPr lang="en-US" b="1" dirty="0">
                <a:solidFill>
                  <a:schemeClr val="tx2"/>
                </a:solidFill>
              </a:rPr>
              <a:t>Climate </a:t>
            </a:r>
            <a:r>
              <a:rPr lang="en-US" b="1">
                <a:solidFill>
                  <a:schemeClr val="tx2"/>
                </a:solidFill>
              </a:rPr>
              <a:t>sustainability plans</a:t>
            </a:r>
            <a:endParaRPr lang="en-US" b="1" dirty="0">
              <a:solidFill>
                <a:schemeClr val="tx2"/>
              </a:solidFill>
            </a:endParaRPr>
          </a:p>
          <a:p>
            <a:pPr lvl="1">
              <a:buSzPct val="100000"/>
            </a:pPr>
            <a:r>
              <a:rPr lang="en-US" dirty="0"/>
              <a:t>How the municipality manages identified infrastructure vulnerabilities</a:t>
            </a:r>
          </a:p>
          <a:p>
            <a:pPr lvl="1">
              <a:buSzPct val="100000"/>
            </a:pPr>
            <a:r>
              <a:rPr lang="en-US" dirty="0"/>
              <a:t>Plans that mitigate potential economic impacts of climate change and risks of population loss and/or shifts</a:t>
            </a:r>
          </a:p>
          <a:p>
            <a:pPr lvl="1">
              <a:buSzPct val="100000"/>
            </a:pPr>
            <a:r>
              <a:rPr lang="en-US" dirty="0"/>
              <a:t>Current and future capital costs</a:t>
            </a:r>
          </a:p>
          <a:p>
            <a:pPr marL="0" lvl="1" indent="0">
              <a:buSzPct val="100000"/>
              <a:buNone/>
            </a:pPr>
            <a:r>
              <a:rPr lang="en-US" sz="2400" b="1" dirty="0">
                <a:solidFill>
                  <a:schemeClr val="tx2"/>
                </a:solidFill>
              </a:rPr>
              <a:t>Cost-benefit analysis</a:t>
            </a:r>
          </a:p>
          <a:p>
            <a:pPr lvl="1">
              <a:buSzPct val="100000"/>
            </a:pPr>
            <a:r>
              <a:rPr lang="en-US" dirty="0"/>
              <a:t>Effect of climate plans on debt profile, balance sheet and economy</a:t>
            </a:r>
          </a:p>
          <a:p>
            <a:pPr lvl="1">
              <a:buSzPct val="100000"/>
            </a:pPr>
            <a:r>
              <a:rPr lang="en-US" dirty="0"/>
              <a:t>Balancing the costs and benefits</a:t>
            </a:r>
          </a:p>
          <a:p>
            <a:pPr lvl="1">
              <a:buSzPct val="100000"/>
            </a:pPr>
            <a:r>
              <a:rPr lang="en-US" dirty="0"/>
              <a:t>Leveraging strengths, pursuing resources, and taking actions within the municipality’s control</a:t>
            </a:r>
          </a:p>
          <a:p>
            <a:pPr lvl="1">
              <a:buSzPct val="100000"/>
            </a:pPr>
            <a:r>
              <a:rPr lang="en-US" dirty="0"/>
              <a:t>Mitigating weaknesses and identifying factors outside the municipality’s control</a:t>
            </a:r>
          </a:p>
          <a:p>
            <a:endParaRPr lang="en-US" dirty="0"/>
          </a:p>
        </p:txBody>
      </p:sp>
    </p:spTree>
    <p:extLst>
      <p:ext uri="{BB962C8B-B14F-4D97-AF65-F5344CB8AC3E}">
        <p14:creationId xmlns:p14="http://schemas.microsoft.com/office/powerpoint/2010/main" val="922375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sz="1200" dirty="0"/>
              <a:t>Lori Trevino</a:t>
            </a:r>
          </a:p>
          <a:p>
            <a:r>
              <a:rPr lang="en-US" sz="1200" dirty="0"/>
              <a:t>AVP-Analyst</a:t>
            </a:r>
          </a:p>
          <a:p>
            <a:r>
              <a:rPr lang="en-US" sz="1200" dirty="0"/>
              <a:t>Public Finance Group</a:t>
            </a:r>
          </a:p>
          <a:p>
            <a:r>
              <a:rPr lang="en-US" sz="1200" dirty="0"/>
              <a:t>lori.trevino@moodys.com</a:t>
            </a:r>
          </a:p>
          <a:p>
            <a:r>
              <a:rPr lang="en-US" sz="1200" dirty="0"/>
              <a:t>415.274.1757</a:t>
            </a:r>
            <a:endParaRPr lang="en-US" dirty="0"/>
          </a:p>
        </p:txBody>
      </p:sp>
      <p:sp>
        <p:nvSpPr>
          <p:cNvPr id="10" name="Text Placeholder 9"/>
          <p:cNvSpPr>
            <a:spLocks noGrp="1"/>
          </p:cNvSpPr>
          <p:nvPr>
            <p:ph type="body" sz="quarter" idx="12"/>
          </p:nvPr>
        </p:nvSpPr>
        <p:spPr/>
        <p:txBody>
          <a:bodyPr/>
          <a:lstStyle/>
          <a:p>
            <a:r>
              <a:rPr lang="en-US" sz="1200" dirty="0"/>
              <a:t>Alexandra Cimmiyotti</a:t>
            </a:r>
          </a:p>
          <a:p>
            <a:r>
              <a:rPr lang="en-US" sz="1200" dirty="0"/>
              <a:t>VP-Senior Analyst</a:t>
            </a:r>
          </a:p>
          <a:p>
            <a:r>
              <a:rPr lang="en-US" sz="1200" dirty="0"/>
              <a:t>Public Finance Group</a:t>
            </a:r>
          </a:p>
          <a:p>
            <a:r>
              <a:rPr lang="en-US" sz="1200" dirty="0"/>
              <a:t>Alexandra.Cimmiyotti@moodys.com</a:t>
            </a:r>
          </a:p>
          <a:p>
            <a:r>
              <a:rPr lang="en-US" sz="1200" dirty="0"/>
              <a:t>415.274.1754</a:t>
            </a:r>
            <a:endParaRPr lang="en-US" dirty="0"/>
          </a:p>
        </p:txBody>
      </p:sp>
      <p:sp>
        <p:nvSpPr>
          <p:cNvPr id="11" name="Text Placeholder 10"/>
          <p:cNvSpPr>
            <a:spLocks noGrp="1"/>
          </p:cNvSpPr>
          <p:nvPr>
            <p:ph type="body" sz="quarter" idx="13"/>
          </p:nvPr>
        </p:nvSpPr>
        <p:spPr/>
        <p:txBody>
          <a:bodyPr/>
          <a:lstStyle/>
          <a:p>
            <a:r>
              <a:rPr lang="en-US" sz="1200" dirty="0"/>
              <a:t>Michael Wertz</a:t>
            </a:r>
          </a:p>
          <a:p>
            <a:r>
              <a:rPr lang="en-US" sz="1200" dirty="0"/>
              <a:t>VP-Senior Analyst</a:t>
            </a:r>
          </a:p>
          <a:p>
            <a:r>
              <a:rPr lang="en-US" sz="1200" dirty="0"/>
              <a:t>Public Finance Group</a:t>
            </a:r>
          </a:p>
          <a:p>
            <a:r>
              <a:rPr lang="en-US" sz="1200" dirty="0"/>
              <a:t>Michael.wertz@moodys.com</a:t>
            </a:r>
          </a:p>
          <a:p>
            <a:r>
              <a:rPr lang="en-US" sz="1200" dirty="0"/>
              <a:t>212.553.3830</a:t>
            </a:r>
          </a:p>
        </p:txBody>
      </p:sp>
      <p:sp>
        <p:nvSpPr>
          <p:cNvPr id="8" name="Text Placeholder 7"/>
          <p:cNvSpPr>
            <a:spLocks noGrp="1"/>
          </p:cNvSpPr>
          <p:nvPr>
            <p:ph type="body" sz="quarter" idx="10"/>
          </p:nvPr>
        </p:nvSpPr>
        <p:spPr/>
        <p:txBody>
          <a:bodyPr/>
          <a:lstStyle/>
          <a:p>
            <a:r>
              <a:rPr lang="en-US" dirty="0"/>
              <a:t>moodys.com</a:t>
            </a:r>
          </a:p>
        </p:txBody>
      </p:sp>
    </p:spTree>
    <p:extLst>
      <p:ext uri="{BB962C8B-B14F-4D97-AF65-F5344CB8AC3E}">
        <p14:creationId xmlns:p14="http://schemas.microsoft.com/office/powerpoint/2010/main" val="1829694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IS Theme">
  <a:themeElements>
    <a:clrScheme name="Moody's Theme 4.0">
      <a:dk1>
        <a:srgbClr val="0028A0"/>
      </a:dk1>
      <a:lt1>
        <a:sysClr val="window" lastClr="FFFFFF"/>
      </a:lt1>
      <a:dk2>
        <a:srgbClr val="009FDF"/>
      </a:dk2>
      <a:lt2>
        <a:srgbClr val="000000"/>
      </a:lt2>
      <a:accent1>
        <a:srgbClr val="009775"/>
      </a:accent1>
      <a:accent2>
        <a:srgbClr val="41B6E6"/>
      </a:accent2>
      <a:accent3>
        <a:srgbClr val="0028A0"/>
      </a:accent3>
      <a:accent4>
        <a:srgbClr val="78BE20"/>
      </a:accent4>
      <a:accent5>
        <a:srgbClr val="75787B"/>
      </a:accent5>
      <a:accent6>
        <a:srgbClr val="002E5D"/>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TotalTime>
  <Words>1097</Words>
  <Application>Microsoft Macintosh PowerPoint</Application>
  <PresentationFormat>Widescreen</PresentationFormat>
  <Paragraphs>85</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Calibri</vt:lpstr>
      <vt:lpstr>Trebuchet MS</vt:lpstr>
      <vt:lpstr>Wingdings 3</vt:lpstr>
      <vt:lpstr>宋体</vt:lpstr>
      <vt:lpstr>Arial</vt:lpstr>
      <vt:lpstr>Facet</vt:lpstr>
      <vt:lpstr>MIS Theme</vt:lpstr>
      <vt:lpstr>1_Facet</vt:lpstr>
      <vt:lpstr> February 14, 2019 www.baycanadapt.org</vt:lpstr>
      <vt:lpstr>How Markets May Reward Cities Who  Plan for Climate Change</vt:lpstr>
      <vt:lpstr>Paul Fuller, CEO, Allied Public Risk LLC Climate Change Impact on Insurance Industry</vt:lpstr>
      <vt:lpstr>Cascading Effect on Public Entity Policyholders</vt:lpstr>
      <vt:lpstr>Mitigating Climate Risk: A Credit Positive</vt:lpstr>
      <vt:lpstr>PowerPoint Presentation</vt:lpstr>
      <vt:lpstr>Preparedness is a Benefit in our Credit View</vt:lpstr>
      <vt:lpstr>Effective Climate Risk Preparation </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Salz, Yeshe</dc:creator>
  <cp:lastModifiedBy>Bruce Riordan</cp:lastModifiedBy>
  <cp:revision>22</cp:revision>
  <dcterms:created xsi:type="dcterms:W3CDTF">2019-02-08T22:38:08Z</dcterms:created>
  <dcterms:modified xsi:type="dcterms:W3CDTF">2019-02-28T19:45:34Z</dcterms:modified>
</cp:coreProperties>
</file>